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68" r:id="rId4"/>
    <p:sldId id="258" r:id="rId5"/>
    <p:sldId id="259" r:id="rId6"/>
    <p:sldId id="260" r:id="rId7"/>
    <p:sldId id="269" r:id="rId8"/>
    <p:sldId id="261" r:id="rId9"/>
    <p:sldId id="262" r:id="rId10"/>
    <p:sldId id="263" r:id="rId11"/>
    <p:sldId id="270" r:id="rId12"/>
    <p:sldId id="264" r:id="rId13"/>
    <p:sldId id="265" r:id="rId14"/>
    <p:sldId id="271" r:id="rId15"/>
    <p:sldId id="272" r:id="rId16"/>
    <p:sldId id="26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662" autoAdjust="0"/>
  </p:normalViewPr>
  <p:slideViewPr>
    <p:cSldViewPr>
      <p:cViewPr varScale="1">
        <p:scale>
          <a:sx n="86" d="100"/>
          <a:sy n="86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067FA9-65BB-4BD0-95CF-703F586EFFF2}" type="datetimeFigureOut">
              <a:rPr lang="pl-PL" smtClean="0"/>
              <a:pPr/>
              <a:t>2014-02-19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DE1BC1-8AAB-4AED-A13F-A3DA831FE3E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2773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DE1BC1-8AAB-4AED-A13F-A3DA831FE3E0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http://t1.gstatic.com/images?q=tbn:ANd9GcTByifQ95fx2Nma-bWIzcP50cw0EiNbg7F9cQe6ADVyqclniTkg" TargetMode="Externa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http://t1.gstatic.com/images?q=tbn:ANd9GcTByifQ95fx2Nma-bWIzcP50cw0EiNbg7F9cQe6ADVyqclniTkg" TargetMode="External"/><Relationship Id="rId4" Type="http://schemas.openxmlformats.org/officeDocument/2006/relationships/image" Target="../media/image3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http://t1.gstatic.com/images?q=tbn:ANd9GcTByifQ95fx2Nma-bWIzcP50cw0EiNbg7F9cQe6ADVyqclniTkg" TargetMode="External"/><Relationship Id="rId4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http://t1.gstatic.com/images?q=tbn:ANd9GcTByifQ95fx2Nma-bWIzcP50cw0EiNbg7F9cQe6ADVyqclniTkg" TargetMode="External"/><Relationship Id="rId4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http://t1.gstatic.com/images?q=tbn:ANd9GcTByifQ95fx2Nma-bWIzcP50cw0EiNbg7F9cQe6ADVyqclniTkg" TargetMode="External"/><Relationship Id="rId4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http://t1.gstatic.com/images?q=tbn:ANd9GcTByifQ95fx2Nma-bWIzcP50cw0EiNbg7F9cQe6ADVyqclniTkg" TargetMode="External"/><Relationship Id="rId4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http://t1.gstatic.com/images?q=tbn:ANd9GcTByifQ95fx2Nma-bWIzcP50cw0EiNbg7F9cQe6ADVyqclniTkg" TargetMode="External"/><Relationship Id="rId4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http://t1.gstatic.com/images?q=tbn:ANd9GcTByifQ95fx2Nma-bWIzcP50cw0EiNbg7F9cQe6ADVyqclniTkg" TargetMode="External"/><Relationship Id="rId4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/>
          <p:nvPr/>
        </p:nvGrpSpPr>
        <p:grpSpPr>
          <a:xfrm>
            <a:off x="0" y="0"/>
            <a:ext cx="9144000" cy="6400800"/>
            <a:chOff x="0" y="0"/>
            <a:chExt cx="9144000" cy="6400800"/>
          </a:xfrm>
        </p:grpSpPr>
        <p:sp>
          <p:nvSpPr>
            <p:cNvPr id="16" name="Rectangle 15"/>
            <p:cNvSpPr/>
            <p:nvPr/>
          </p:nvSpPr>
          <p:spPr>
            <a:xfrm>
              <a:off x="1828800" y="4572000"/>
              <a:ext cx="68580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0"/>
                <a:ext cx="1828800" cy="64008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0" y="4572000"/>
                <a:ext cx="9144000" cy="1828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0" y="45720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553200"/>
            <a:ext cx="1676400" cy="228600"/>
          </a:xfrm>
        </p:spPr>
        <p:txBody>
          <a:bodyPr vert="horz" lIns="91440" tIns="45720" rIns="91440" bIns="45720" rtlCol="0" anchor="t" anchorCtr="0"/>
          <a:lstStyle>
            <a:lvl1pPr marL="0" algn="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pl-PL" smtClean="0"/>
              <a:t>3/28/2008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1553" y="6553200"/>
            <a:ext cx="1676400" cy="228600"/>
          </a:xfrm>
        </p:spPr>
        <p:txBody>
          <a:bodyPr anchor="t" anchorCtr="0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70076" y="6553200"/>
            <a:ext cx="762000" cy="228600"/>
          </a:xfrm>
          <a:noFill/>
          <a:ln>
            <a:noFill/>
          </a:ln>
          <a:effectLst/>
        </p:spPr>
        <p:txBody>
          <a:bodyPr/>
          <a:lstStyle>
            <a:lvl1pPr algn="ctr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5867400"/>
            <a:ext cx="6570722" cy="4572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alpha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648200"/>
            <a:ext cx="6553200" cy="1219200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pl-PL" smtClean="0"/>
              <a:t>Kliknij, aby edytować styl</a:t>
            </a:r>
            <a:endParaRPr/>
          </a:p>
        </p:txBody>
      </p:sp>
      <p:grpSp>
        <p:nvGrpSpPr>
          <p:cNvPr id="14" name="Grupa 13"/>
          <p:cNvGrpSpPr/>
          <p:nvPr userDrawn="1"/>
        </p:nvGrpSpPr>
        <p:grpSpPr>
          <a:xfrm>
            <a:off x="0" y="0"/>
            <a:ext cx="9144000" cy="761891"/>
            <a:chOff x="0" y="4143380"/>
            <a:chExt cx="9144000" cy="761891"/>
          </a:xfrm>
        </p:grpSpPr>
        <p:pic>
          <p:nvPicPr>
            <p:cNvPr id="17" name="Picture 4"/>
            <p:cNvPicPr>
              <a:picLocks noChangeAspect="1" noChangeArrowheads="1"/>
            </p:cNvPicPr>
            <p:nvPr/>
          </p:nvPicPr>
          <p:blipFill>
            <a:blip r:embed="rId2"/>
            <a:srcRect l="5960" r="64073"/>
            <a:stretch>
              <a:fillRect/>
            </a:stretch>
          </p:blipFill>
          <p:spPr bwMode="auto">
            <a:xfrm>
              <a:off x="0" y="4214818"/>
              <a:ext cx="1799771" cy="690453"/>
            </a:xfrm>
            <a:prstGeom prst="rect">
              <a:avLst/>
            </a:prstGeom>
            <a:noFill/>
          </p:spPr>
        </p:pic>
        <p:pic>
          <p:nvPicPr>
            <p:cNvPr id="18" name="Obraz 17"/>
            <p:cNvPicPr>
              <a:picLocks noChangeAspect="1" noChangeArrowheads="1"/>
            </p:cNvPicPr>
            <p:nvPr/>
          </p:nvPicPr>
          <p:blipFill>
            <a:blip r:embed="rId3">
              <a:grayscl/>
            </a:blip>
            <a:srcRect l="12070" t="10899" r="14655" b="17647"/>
            <a:stretch>
              <a:fillRect/>
            </a:stretch>
          </p:blipFill>
          <p:spPr bwMode="auto">
            <a:xfrm>
              <a:off x="1928794" y="4209760"/>
              <a:ext cx="1124871" cy="648000"/>
            </a:xfrm>
            <a:prstGeom prst="rect">
              <a:avLst/>
            </a:prstGeom>
            <a:noFill/>
          </p:spPr>
        </p:pic>
        <p:pic>
          <p:nvPicPr>
            <p:cNvPr id="19" name="Picture 2" descr="http://t1.gstatic.com/images?q=tbn:ANd9GcTByifQ95fx2Nma-bWIzcP50cw0EiNbg7F9cQe6ADVyqclniTkg"/>
            <p:cNvPicPr>
              <a:picLocks noChangeAspect="1" noChangeArrowheads="1"/>
            </p:cNvPicPr>
            <p:nvPr/>
          </p:nvPicPr>
          <p:blipFill>
            <a:blip r:embed="rId4" r:link="rId5">
              <a:grayscl/>
            </a:blip>
            <a:srcRect/>
            <a:stretch>
              <a:fillRect/>
            </a:stretch>
          </p:blipFill>
          <p:spPr bwMode="auto">
            <a:xfrm>
              <a:off x="5500694" y="4286256"/>
              <a:ext cx="1799771" cy="485027"/>
            </a:xfrm>
            <a:prstGeom prst="rect">
              <a:avLst/>
            </a:prstGeom>
            <a:noFill/>
          </p:spPr>
        </p:pic>
        <p:pic>
          <p:nvPicPr>
            <p:cNvPr id="20" name="Obraz 19"/>
            <p:cNvPicPr>
              <a:picLocks noChangeAspect="1" noChangeArrowheads="1"/>
            </p:cNvPicPr>
            <p:nvPr/>
          </p:nvPicPr>
          <p:blipFill>
            <a:blip r:embed="rId2"/>
            <a:srcRect l="68211" t="14493" r="5960" b="23187"/>
            <a:stretch>
              <a:fillRect/>
            </a:stretch>
          </p:blipFill>
          <p:spPr bwMode="auto">
            <a:xfrm>
              <a:off x="7344228" y="4286256"/>
              <a:ext cx="1799772" cy="484536"/>
            </a:xfrm>
            <a:prstGeom prst="rect">
              <a:avLst/>
            </a:prstGeom>
            <a:noFill/>
          </p:spPr>
        </p:pic>
        <p:sp>
          <p:nvSpPr>
            <p:cNvPr id="21" name="Prostokąt 20"/>
            <p:cNvSpPr/>
            <p:nvPr/>
          </p:nvSpPr>
          <p:spPr>
            <a:xfrm>
              <a:off x="3286116" y="4143380"/>
              <a:ext cx="2143140" cy="7143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000" b="1" dirty="0" smtClean="0">
                  <a:solidFill>
                    <a:schemeClr val="tx1"/>
                  </a:solidFill>
                </a:rPr>
                <a:t>Projekt „Rozwój Kompetencji – doskonalenie zawodowe nauczycieli  szansą na lepsze jutro dla oświaty”</a:t>
              </a: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9144000" cy="6858000"/>
            <a:chOff x="-442912" y="457200"/>
            <a:chExt cx="9144000" cy="6858000"/>
          </a:xfrm>
        </p:grpSpPr>
        <p:sp>
          <p:nvSpPr>
            <p:cNvPr id="18" name="Rectangle 17"/>
            <p:cNvSpPr/>
            <p:nvPr/>
          </p:nvSpPr>
          <p:spPr>
            <a:xfrm>
              <a:off x="-442912" y="457200"/>
              <a:ext cx="9129712" cy="1676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872288" y="457200"/>
              <a:ext cx="18288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872288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Oval 20"/>
            <p:cNvSpPr/>
            <p:nvPr/>
          </p:nvSpPr>
          <p:spPr>
            <a:xfrm>
              <a:off x="7367588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2298701"/>
            <a:ext cx="1447800" cy="3559192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1"/>
            <a:ext cx="5943600" cy="3571892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533400"/>
            <a:ext cx="762000" cy="609600"/>
          </a:xfrm>
        </p:spPr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  <p:grpSp>
        <p:nvGrpSpPr>
          <p:cNvPr id="12" name="Grupa 11"/>
          <p:cNvGrpSpPr/>
          <p:nvPr userDrawn="1"/>
        </p:nvGrpSpPr>
        <p:grpSpPr>
          <a:xfrm>
            <a:off x="0" y="6096109"/>
            <a:ext cx="9144000" cy="761891"/>
            <a:chOff x="0" y="4143380"/>
            <a:chExt cx="9144000" cy="761891"/>
          </a:xfrm>
        </p:grpSpPr>
        <p:pic>
          <p:nvPicPr>
            <p:cNvPr id="13" name="Picture 4"/>
            <p:cNvPicPr>
              <a:picLocks noChangeAspect="1" noChangeArrowheads="1"/>
            </p:cNvPicPr>
            <p:nvPr/>
          </p:nvPicPr>
          <p:blipFill>
            <a:blip r:embed="rId2"/>
            <a:srcRect l="5960" r="64073"/>
            <a:stretch>
              <a:fillRect/>
            </a:stretch>
          </p:blipFill>
          <p:spPr bwMode="auto">
            <a:xfrm>
              <a:off x="0" y="4214818"/>
              <a:ext cx="1799771" cy="690453"/>
            </a:xfrm>
            <a:prstGeom prst="rect">
              <a:avLst/>
            </a:prstGeom>
            <a:noFill/>
          </p:spPr>
        </p:pic>
        <p:pic>
          <p:nvPicPr>
            <p:cNvPr id="14" name="Obraz 13"/>
            <p:cNvPicPr>
              <a:picLocks noChangeAspect="1" noChangeArrowheads="1"/>
            </p:cNvPicPr>
            <p:nvPr/>
          </p:nvPicPr>
          <p:blipFill>
            <a:blip r:embed="rId3">
              <a:grayscl/>
            </a:blip>
            <a:srcRect l="12070" t="10899" r="14655" b="17647"/>
            <a:stretch>
              <a:fillRect/>
            </a:stretch>
          </p:blipFill>
          <p:spPr bwMode="auto">
            <a:xfrm>
              <a:off x="1928794" y="4209760"/>
              <a:ext cx="1124871" cy="648000"/>
            </a:xfrm>
            <a:prstGeom prst="rect">
              <a:avLst/>
            </a:prstGeom>
            <a:noFill/>
          </p:spPr>
        </p:pic>
        <p:pic>
          <p:nvPicPr>
            <p:cNvPr id="15" name="Picture 2" descr="http://t1.gstatic.com/images?q=tbn:ANd9GcTByifQ95fx2Nma-bWIzcP50cw0EiNbg7F9cQe6ADVyqclniTkg"/>
            <p:cNvPicPr>
              <a:picLocks noChangeAspect="1" noChangeArrowheads="1"/>
            </p:cNvPicPr>
            <p:nvPr/>
          </p:nvPicPr>
          <p:blipFill>
            <a:blip r:embed="rId4" r:link="rId5">
              <a:grayscl/>
            </a:blip>
            <a:srcRect/>
            <a:stretch>
              <a:fillRect/>
            </a:stretch>
          </p:blipFill>
          <p:spPr bwMode="auto">
            <a:xfrm>
              <a:off x="5500694" y="4286256"/>
              <a:ext cx="1799771" cy="485027"/>
            </a:xfrm>
            <a:prstGeom prst="rect">
              <a:avLst/>
            </a:prstGeom>
            <a:noFill/>
          </p:spPr>
        </p:pic>
        <p:pic>
          <p:nvPicPr>
            <p:cNvPr id="16" name="Obraz 15"/>
            <p:cNvPicPr>
              <a:picLocks noChangeAspect="1" noChangeArrowheads="1"/>
            </p:cNvPicPr>
            <p:nvPr/>
          </p:nvPicPr>
          <p:blipFill>
            <a:blip r:embed="rId2"/>
            <a:srcRect l="68211" t="14493" r="5960" b="23187"/>
            <a:stretch>
              <a:fillRect/>
            </a:stretch>
          </p:blipFill>
          <p:spPr bwMode="auto">
            <a:xfrm>
              <a:off x="7344228" y="4286256"/>
              <a:ext cx="1799772" cy="484536"/>
            </a:xfrm>
            <a:prstGeom prst="rect">
              <a:avLst/>
            </a:prstGeom>
            <a:noFill/>
          </p:spPr>
        </p:pic>
        <p:sp>
          <p:nvSpPr>
            <p:cNvPr id="17" name="Prostokąt 16"/>
            <p:cNvSpPr/>
            <p:nvPr/>
          </p:nvSpPr>
          <p:spPr>
            <a:xfrm>
              <a:off x="3286116" y="4143380"/>
              <a:ext cx="2143140" cy="7143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000" b="1" dirty="0" smtClean="0">
                  <a:solidFill>
                    <a:schemeClr val="tx1"/>
                  </a:solidFill>
                </a:rPr>
                <a:t>Projekt „Rozwój Kompetencji – doskonalenie zawodowe nauczycieli  szansą na lepsze jutro dla oświaty”</a:t>
              </a:r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3/28/2008</a:t>
            </a:r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3/28/2008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25146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28800" y="2514600"/>
              <a:ext cx="73152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667000"/>
            <a:ext cx="6629400" cy="11430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495800"/>
            <a:ext cx="1524000" cy="20574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200000"/>
              </a:lnSpc>
              <a:buNone/>
              <a:defRPr sz="16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1152" y="6556248"/>
            <a:ext cx="1673352" cy="228600"/>
          </a:xfrm>
        </p:spPr>
        <p:txBody>
          <a:bodyPr/>
          <a:lstStyle/>
          <a:p>
            <a:r>
              <a:rPr lang="pl-PL" smtClean="0"/>
              <a:t>3/28/2008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808" y="6556248"/>
            <a:ext cx="1673352" cy="228600"/>
          </a:xfrm>
        </p:spPr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67656" y="6556248"/>
            <a:ext cx="762000" cy="228600"/>
          </a:xfr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  <p:grpSp>
        <p:nvGrpSpPr>
          <p:cNvPr id="11" name="Grupa 10"/>
          <p:cNvGrpSpPr/>
          <p:nvPr userDrawn="1"/>
        </p:nvGrpSpPr>
        <p:grpSpPr>
          <a:xfrm>
            <a:off x="0" y="0"/>
            <a:ext cx="9144000" cy="761891"/>
            <a:chOff x="0" y="4143380"/>
            <a:chExt cx="9144000" cy="761891"/>
          </a:xfrm>
        </p:grpSpPr>
        <p:pic>
          <p:nvPicPr>
            <p:cNvPr id="12" name="Picture 4"/>
            <p:cNvPicPr>
              <a:picLocks noChangeAspect="1" noChangeArrowheads="1"/>
            </p:cNvPicPr>
            <p:nvPr/>
          </p:nvPicPr>
          <p:blipFill>
            <a:blip r:embed="rId2"/>
            <a:srcRect l="5960" r="64073"/>
            <a:stretch>
              <a:fillRect/>
            </a:stretch>
          </p:blipFill>
          <p:spPr bwMode="auto">
            <a:xfrm>
              <a:off x="0" y="4214818"/>
              <a:ext cx="1799771" cy="690453"/>
            </a:xfrm>
            <a:prstGeom prst="rect">
              <a:avLst/>
            </a:prstGeom>
            <a:noFill/>
          </p:spPr>
        </p:pic>
        <p:pic>
          <p:nvPicPr>
            <p:cNvPr id="13" name="Obraz 12"/>
            <p:cNvPicPr>
              <a:picLocks noChangeAspect="1" noChangeArrowheads="1"/>
            </p:cNvPicPr>
            <p:nvPr/>
          </p:nvPicPr>
          <p:blipFill>
            <a:blip r:embed="rId3">
              <a:grayscl/>
            </a:blip>
            <a:srcRect l="12070" t="10899" r="14655" b="17647"/>
            <a:stretch>
              <a:fillRect/>
            </a:stretch>
          </p:blipFill>
          <p:spPr bwMode="auto">
            <a:xfrm>
              <a:off x="1928794" y="4209760"/>
              <a:ext cx="1124871" cy="648000"/>
            </a:xfrm>
            <a:prstGeom prst="rect">
              <a:avLst/>
            </a:prstGeom>
            <a:noFill/>
          </p:spPr>
        </p:pic>
        <p:pic>
          <p:nvPicPr>
            <p:cNvPr id="14" name="Picture 2" descr="http://t1.gstatic.com/images?q=tbn:ANd9GcTByifQ95fx2Nma-bWIzcP50cw0EiNbg7F9cQe6ADVyqclniTkg"/>
            <p:cNvPicPr>
              <a:picLocks noChangeAspect="1" noChangeArrowheads="1"/>
            </p:cNvPicPr>
            <p:nvPr/>
          </p:nvPicPr>
          <p:blipFill>
            <a:blip r:embed="rId4" r:link="rId5">
              <a:grayscl/>
            </a:blip>
            <a:srcRect/>
            <a:stretch>
              <a:fillRect/>
            </a:stretch>
          </p:blipFill>
          <p:spPr bwMode="auto">
            <a:xfrm>
              <a:off x="5500694" y="4286256"/>
              <a:ext cx="1799771" cy="485027"/>
            </a:xfrm>
            <a:prstGeom prst="rect">
              <a:avLst/>
            </a:prstGeom>
            <a:noFill/>
          </p:spPr>
        </p:pic>
        <p:pic>
          <p:nvPicPr>
            <p:cNvPr id="15" name="Obraz 14"/>
            <p:cNvPicPr>
              <a:picLocks noChangeAspect="1" noChangeArrowheads="1"/>
            </p:cNvPicPr>
            <p:nvPr/>
          </p:nvPicPr>
          <p:blipFill>
            <a:blip r:embed="rId2"/>
            <a:srcRect l="68211" t="14493" r="5960" b="23187"/>
            <a:stretch>
              <a:fillRect/>
            </a:stretch>
          </p:blipFill>
          <p:spPr bwMode="auto">
            <a:xfrm>
              <a:off x="7344228" y="4286256"/>
              <a:ext cx="1799772" cy="484536"/>
            </a:xfrm>
            <a:prstGeom prst="rect">
              <a:avLst/>
            </a:prstGeom>
            <a:noFill/>
          </p:spPr>
        </p:pic>
        <p:sp>
          <p:nvSpPr>
            <p:cNvPr id="16" name="Prostokąt 15"/>
            <p:cNvSpPr/>
            <p:nvPr/>
          </p:nvSpPr>
          <p:spPr>
            <a:xfrm>
              <a:off x="3286116" y="4143380"/>
              <a:ext cx="2143140" cy="7143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000" b="1" dirty="0" smtClean="0">
                  <a:solidFill>
                    <a:schemeClr val="tx1"/>
                  </a:solidFill>
                </a:rPr>
                <a:t>Projekt „Rozwój Kompetencji – doskonalenie zawodowe nauczycieli  szansą na lepsze jutro dla oświaty”</a:t>
              </a:r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5572140"/>
            <a:ext cx="1785918" cy="365125"/>
          </a:xfrm>
        </p:spPr>
        <p:txBody>
          <a:bodyPr/>
          <a:lstStyle/>
          <a:p>
            <a:r>
              <a:rPr lang="pl-PL" smtClean="0"/>
              <a:t>3/28/2008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5135577"/>
            <a:ext cx="1785918" cy="365125"/>
          </a:xfrm>
        </p:spPr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  <p:grpSp>
        <p:nvGrpSpPr>
          <p:cNvPr id="8" name="Grupa 7"/>
          <p:cNvGrpSpPr/>
          <p:nvPr userDrawn="1"/>
        </p:nvGrpSpPr>
        <p:grpSpPr>
          <a:xfrm>
            <a:off x="0" y="6096109"/>
            <a:ext cx="9144000" cy="761891"/>
            <a:chOff x="0" y="4143380"/>
            <a:chExt cx="9144000" cy="761891"/>
          </a:xfrm>
        </p:grpSpPr>
        <p:pic>
          <p:nvPicPr>
            <p:cNvPr id="9" name="Picture 4"/>
            <p:cNvPicPr>
              <a:picLocks noChangeAspect="1" noChangeArrowheads="1"/>
            </p:cNvPicPr>
            <p:nvPr/>
          </p:nvPicPr>
          <p:blipFill>
            <a:blip r:embed="rId2"/>
            <a:srcRect l="5960" r="64073"/>
            <a:stretch>
              <a:fillRect/>
            </a:stretch>
          </p:blipFill>
          <p:spPr bwMode="auto">
            <a:xfrm>
              <a:off x="0" y="4214818"/>
              <a:ext cx="1799771" cy="690453"/>
            </a:xfrm>
            <a:prstGeom prst="rect">
              <a:avLst/>
            </a:prstGeom>
            <a:noFill/>
          </p:spPr>
        </p:pic>
        <p:pic>
          <p:nvPicPr>
            <p:cNvPr id="10" name="Obraz 9"/>
            <p:cNvPicPr>
              <a:picLocks noChangeAspect="1" noChangeArrowheads="1"/>
            </p:cNvPicPr>
            <p:nvPr/>
          </p:nvPicPr>
          <p:blipFill>
            <a:blip r:embed="rId3">
              <a:grayscl/>
            </a:blip>
            <a:srcRect l="12070" t="10899" r="14655" b="17647"/>
            <a:stretch>
              <a:fillRect/>
            </a:stretch>
          </p:blipFill>
          <p:spPr bwMode="auto">
            <a:xfrm>
              <a:off x="1928794" y="4209760"/>
              <a:ext cx="1124871" cy="648000"/>
            </a:xfrm>
            <a:prstGeom prst="rect">
              <a:avLst/>
            </a:prstGeom>
            <a:noFill/>
          </p:spPr>
        </p:pic>
        <p:pic>
          <p:nvPicPr>
            <p:cNvPr id="11" name="Picture 2" descr="http://t1.gstatic.com/images?q=tbn:ANd9GcTByifQ95fx2Nma-bWIzcP50cw0EiNbg7F9cQe6ADVyqclniTkg"/>
            <p:cNvPicPr>
              <a:picLocks noChangeAspect="1" noChangeArrowheads="1"/>
            </p:cNvPicPr>
            <p:nvPr/>
          </p:nvPicPr>
          <p:blipFill>
            <a:blip r:embed="rId4" r:link="rId5">
              <a:grayscl/>
            </a:blip>
            <a:srcRect/>
            <a:stretch>
              <a:fillRect/>
            </a:stretch>
          </p:blipFill>
          <p:spPr bwMode="auto">
            <a:xfrm>
              <a:off x="5500694" y="4286256"/>
              <a:ext cx="1799771" cy="485027"/>
            </a:xfrm>
            <a:prstGeom prst="rect">
              <a:avLst/>
            </a:prstGeom>
            <a:noFill/>
          </p:spPr>
        </p:pic>
        <p:pic>
          <p:nvPicPr>
            <p:cNvPr id="12" name="Obraz 11"/>
            <p:cNvPicPr>
              <a:picLocks noChangeAspect="1" noChangeArrowheads="1"/>
            </p:cNvPicPr>
            <p:nvPr/>
          </p:nvPicPr>
          <p:blipFill>
            <a:blip r:embed="rId2"/>
            <a:srcRect l="68211" t="14493" r="5960" b="23187"/>
            <a:stretch>
              <a:fillRect/>
            </a:stretch>
          </p:blipFill>
          <p:spPr bwMode="auto">
            <a:xfrm>
              <a:off x="7344228" y="4286256"/>
              <a:ext cx="1799772" cy="484536"/>
            </a:xfrm>
            <a:prstGeom prst="rect">
              <a:avLst/>
            </a:prstGeom>
            <a:noFill/>
          </p:spPr>
        </p:pic>
        <p:sp>
          <p:nvSpPr>
            <p:cNvPr id="13" name="Prostokąt 12"/>
            <p:cNvSpPr/>
            <p:nvPr/>
          </p:nvSpPr>
          <p:spPr>
            <a:xfrm>
              <a:off x="3286116" y="4143380"/>
              <a:ext cx="2143140" cy="7143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000" b="1" dirty="0" smtClean="0">
                  <a:solidFill>
                    <a:schemeClr val="tx1"/>
                  </a:solidFill>
                </a:rPr>
                <a:t>Projekt „Rozwój Kompetencji – doskonalenie zawodowe nauczycieli  szansą na lepsze jutro dla oświaty”</a:t>
              </a:r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91697"/>
            <a:ext cx="2971800" cy="63976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sz="2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47925" y="3137647"/>
            <a:ext cx="2971800" cy="299923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15000" y="2291697"/>
            <a:ext cx="2971800" cy="63976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15000" y="3137647"/>
            <a:ext cx="2971800" cy="300196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3/28/2008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0" y="0"/>
            <a:ext cx="9144000" cy="1676400"/>
            <a:chOff x="0" y="0"/>
            <a:chExt cx="9144000" cy="16764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  <p:grpSp>
        <p:nvGrpSpPr>
          <p:cNvPr id="11" name="Grupa 10"/>
          <p:cNvGrpSpPr/>
          <p:nvPr userDrawn="1"/>
        </p:nvGrpSpPr>
        <p:grpSpPr>
          <a:xfrm>
            <a:off x="32" y="6072206"/>
            <a:ext cx="9144000" cy="761891"/>
            <a:chOff x="0" y="4143380"/>
            <a:chExt cx="9144000" cy="761891"/>
          </a:xfrm>
        </p:grpSpPr>
        <p:pic>
          <p:nvPicPr>
            <p:cNvPr id="12" name="Picture 4"/>
            <p:cNvPicPr>
              <a:picLocks noChangeAspect="1" noChangeArrowheads="1"/>
            </p:cNvPicPr>
            <p:nvPr/>
          </p:nvPicPr>
          <p:blipFill>
            <a:blip r:embed="rId2"/>
            <a:srcRect l="5960" r="64073"/>
            <a:stretch>
              <a:fillRect/>
            </a:stretch>
          </p:blipFill>
          <p:spPr bwMode="auto">
            <a:xfrm>
              <a:off x="0" y="4214818"/>
              <a:ext cx="1799771" cy="690453"/>
            </a:xfrm>
            <a:prstGeom prst="rect">
              <a:avLst/>
            </a:prstGeom>
            <a:noFill/>
          </p:spPr>
        </p:pic>
        <p:pic>
          <p:nvPicPr>
            <p:cNvPr id="13" name="Obraz 12"/>
            <p:cNvPicPr>
              <a:picLocks noChangeAspect="1" noChangeArrowheads="1"/>
            </p:cNvPicPr>
            <p:nvPr/>
          </p:nvPicPr>
          <p:blipFill>
            <a:blip r:embed="rId3">
              <a:grayscl/>
            </a:blip>
            <a:srcRect l="12070" t="10899" r="14655" b="17647"/>
            <a:stretch>
              <a:fillRect/>
            </a:stretch>
          </p:blipFill>
          <p:spPr bwMode="auto">
            <a:xfrm>
              <a:off x="1928794" y="4209760"/>
              <a:ext cx="1124871" cy="648000"/>
            </a:xfrm>
            <a:prstGeom prst="rect">
              <a:avLst/>
            </a:prstGeom>
            <a:noFill/>
          </p:spPr>
        </p:pic>
        <p:pic>
          <p:nvPicPr>
            <p:cNvPr id="14" name="Picture 2" descr="http://t1.gstatic.com/images?q=tbn:ANd9GcTByifQ95fx2Nma-bWIzcP50cw0EiNbg7F9cQe6ADVyqclniTkg"/>
            <p:cNvPicPr>
              <a:picLocks noChangeAspect="1" noChangeArrowheads="1"/>
            </p:cNvPicPr>
            <p:nvPr/>
          </p:nvPicPr>
          <p:blipFill>
            <a:blip r:embed="rId4" r:link="rId5">
              <a:grayscl/>
            </a:blip>
            <a:srcRect/>
            <a:stretch>
              <a:fillRect/>
            </a:stretch>
          </p:blipFill>
          <p:spPr bwMode="auto">
            <a:xfrm>
              <a:off x="5500694" y="4286256"/>
              <a:ext cx="1799771" cy="485027"/>
            </a:xfrm>
            <a:prstGeom prst="rect">
              <a:avLst/>
            </a:prstGeom>
            <a:noFill/>
          </p:spPr>
        </p:pic>
        <p:pic>
          <p:nvPicPr>
            <p:cNvPr id="15" name="Obraz 14"/>
            <p:cNvPicPr>
              <a:picLocks noChangeAspect="1" noChangeArrowheads="1"/>
            </p:cNvPicPr>
            <p:nvPr/>
          </p:nvPicPr>
          <p:blipFill>
            <a:blip r:embed="rId2"/>
            <a:srcRect l="68211" t="14493" r="5960" b="23187"/>
            <a:stretch>
              <a:fillRect/>
            </a:stretch>
          </p:blipFill>
          <p:spPr bwMode="auto">
            <a:xfrm>
              <a:off x="7344228" y="4286256"/>
              <a:ext cx="1799772" cy="484536"/>
            </a:xfrm>
            <a:prstGeom prst="rect">
              <a:avLst/>
            </a:prstGeom>
            <a:noFill/>
          </p:spPr>
        </p:pic>
        <p:sp>
          <p:nvSpPr>
            <p:cNvPr id="16" name="Prostokąt 15"/>
            <p:cNvSpPr/>
            <p:nvPr/>
          </p:nvSpPr>
          <p:spPr>
            <a:xfrm>
              <a:off x="3286116" y="4143380"/>
              <a:ext cx="2143140" cy="7143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000" b="1" dirty="0" smtClean="0">
                  <a:solidFill>
                    <a:schemeClr val="tx1"/>
                  </a:solidFill>
                </a:rPr>
                <a:t>Projekt „Rozwój Kompetencji – doskonalenie zawodowe nauczycieli  szansą na lepsze jutro dla oświaty”</a:t>
              </a:r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/>
          <p:nvPr/>
        </p:nvGrpSpPr>
        <p:grpSpPr>
          <a:xfrm>
            <a:off x="0" y="0"/>
            <a:ext cx="1828800" cy="1676400"/>
            <a:chOff x="457200" y="457200"/>
            <a:chExt cx="1828800" cy="1676400"/>
          </a:xfrm>
        </p:grpSpPr>
        <p:sp>
          <p:nvSpPr>
            <p:cNvPr id="8" name="Rectangle 7"/>
            <p:cNvSpPr/>
            <p:nvPr/>
          </p:nvSpPr>
          <p:spPr>
            <a:xfrm>
              <a:off x="457200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Oval 8"/>
            <p:cNvSpPr/>
            <p:nvPr/>
          </p:nvSpPr>
          <p:spPr>
            <a:xfrm>
              <a:off x="952500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  <p:grpSp>
        <p:nvGrpSpPr>
          <p:cNvPr id="10" name="Grupa 9"/>
          <p:cNvGrpSpPr/>
          <p:nvPr userDrawn="1"/>
        </p:nvGrpSpPr>
        <p:grpSpPr>
          <a:xfrm>
            <a:off x="0" y="6096109"/>
            <a:ext cx="9144000" cy="761891"/>
            <a:chOff x="0" y="4143380"/>
            <a:chExt cx="9144000" cy="761891"/>
          </a:xfrm>
        </p:grpSpPr>
        <p:pic>
          <p:nvPicPr>
            <p:cNvPr id="11" name="Picture 4"/>
            <p:cNvPicPr>
              <a:picLocks noChangeAspect="1" noChangeArrowheads="1"/>
            </p:cNvPicPr>
            <p:nvPr/>
          </p:nvPicPr>
          <p:blipFill>
            <a:blip r:embed="rId2"/>
            <a:srcRect l="5960" r="64073"/>
            <a:stretch>
              <a:fillRect/>
            </a:stretch>
          </p:blipFill>
          <p:spPr bwMode="auto">
            <a:xfrm>
              <a:off x="0" y="4214818"/>
              <a:ext cx="1799771" cy="690453"/>
            </a:xfrm>
            <a:prstGeom prst="rect">
              <a:avLst/>
            </a:prstGeom>
            <a:noFill/>
          </p:spPr>
        </p:pic>
        <p:pic>
          <p:nvPicPr>
            <p:cNvPr id="12" name="Obraz 11"/>
            <p:cNvPicPr>
              <a:picLocks noChangeAspect="1" noChangeArrowheads="1"/>
            </p:cNvPicPr>
            <p:nvPr/>
          </p:nvPicPr>
          <p:blipFill>
            <a:blip r:embed="rId3">
              <a:grayscl/>
            </a:blip>
            <a:srcRect l="12070" t="10899" r="14655" b="17647"/>
            <a:stretch>
              <a:fillRect/>
            </a:stretch>
          </p:blipFill>
          <p:spPr bwMode="auto">
            <a:xfrm>
              <a:off x="1928794" y="4209760"/>
              <a:ext cx="1124871" cy="648000"/>
            </a:xfrm>
            <a:prstGeom prst="rect">
              <a:avLst/>
            </a:prstGeom>
            <a:noFill/>
          </p:spPr>
        </p:pic>
        <p:pic>
          <p:nvPicPr>
            <p:cNvPr id="13" name="Picture 2" descr="http://t1.gstatic.com/images?q=tbn:ANd9GcTByifQ95fx2Nma-bWIzcP50cw0EiNbg7F9cQe6ADVyqclniTkg"/>
            <p:cNvPicPr>
              <a:picLocks noChangeAspect="1" noChangeArrowheads="1"/>
            </p:cNvPicPr>
            <p:nvPr/>
          </p:nvPicPr>
          <p:blipFill>
            <a:blip r:embed="rId4" r:link="rId5">
              <a:grayscl/>
            </a:blip>
            <a:srcRect/>
            <a:stretch>
              <a:fillRect/>
            </a:stretch>
          </p:blipFill>
          <p:spPr bwMode="auto">
            <a:xfrm>
              <a:off x="5500694" y="4286256"/>
              <a:ext cx="1799771" cy="485027"/>
            </a:xfrm>
            <a:prstGeom prst="rect">
              <a:avLst/>
            </a:prstGeom>
            <a:noFill/>
          </p:spPr>
        </p:pic>
        <p:pic>
          <p:nvPicPr>
            <p:cNvPr id="14" name="Obraz 13"/>
            <p:cNvPicPr>
              <a:picLocks noChangeAspect="1" noChangeArrowheads="1"/>
            </p:cNvPicPr>
            <p:nvPr/>
          </p:nvPicPr>
          <p:blipFill>
            <a:blip r:embed="rId2"/>
            <a:srcRect l="68211" t="14493" r="5960" b="23187"/>
            <a:stretch>
              <a:fillRect/>
            </a:stretch>
          </p:blipFill>
          <p:spPr bwMode="auto">
            <a:xfrm>
              <a:off x="7344228" y="4286256"/>
              <a:ext cx="1799772" cy="484536"/>
            </a:xfrm>
            <a:prstGeom prst="rect">
              <a:avLst/>
            </a:prstGeom>
            <a:noFill/>
          </p:spPr>
        </p:pic>
        <p:sp>
          <p:nvSpPr>
            <p:cNvPr id="15" name="Prostokąt 14"/>
            <p:cNvSpPr/>
            <p:nvPr/>
          </p:nvSpPr>
          <p:spPr>
            <a:xfrm>
              <a:off x="3286116" y="4143380"/>
              <a:ext cx="2143140" cy="7143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000" b="1" dirty="0" smtClean="0">
                  <a:solidFill>
                    <a:schemeClr val="tx1"/>
                  </a:solidFill>
                </a:rPr>
                <a:t>Projekt „Rozwój Kompetencji – doskonalenie zawodowe nauczycieli  szansą na lepsze jutro dla oświaty”</a:t>
              </a:r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624" y="2446991"/>
            <a:ext cx="5715000" cy="353119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90"/>
            <a:ext cx="1524000" cy="2040584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 b="1">
                <a:solidFill>
                  <a:srgbClr val="000000">
                    <a:alpha val="50196"/>
                  </a:srgb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5715016"/>
            <a:ext cx="1785918" cy="365125"/>
          </a:xfrm>
        </p:spPr>
        <p:txBody>
          <a:bodyPr/>
          <a:lstStyle/>
          <a:p>
            <a:r>
              <a:rPr lang="pl-PL" smtClean="0"/>
              <a:t>3/28/2008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5286388"/>
            <a:ext cx="1785918" cy="365125"/>
          </a:xfrm>
        </p:spPr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  <p:grpSp>
        <p:nvGrpSpPr>
          <p:cNvPr id="8" name="Grupa 7"/>
          <p:cNvGrpSpPr/>
          <p:nvPr userDrawn="1"/>
        </p:nvGrpSpPr>
        <p:grpSpPr>
          <a:xfrm>
            <a:off x="0" y="6096109"/>
            <a:ext cx="9144000" cy="761891"/>
            <a:chOff x="0" y="4143380"/>
            <a:chExt cx="9144000" cy="761891"/>
          </a:xfrm>
        </p:grpSpPr>
        <p:pic>
          <p:nvPicPr>
            <p:cNvPr id="9" name="Picture 4"/>
            <p:cNvPicPr>
              <a:picLocks noChangeAspect="1" noChangeArrowheads="1"/>
            </p:cNvPicPr>
            <p:nvPr/>
          </p:nvPicPr>
          <p:blipFill>
            <a:blip r:embed="rId2"/>
            <a:srcRect l="5960" r="64073"/>
            <a:stretch>
              <a:fillRect/>
            </a:stretch>
          </p:blipFill>
          <p:spPr bwMode="auto">
            <a:xfrm>
              <a:off x="0" y="4214818"/>
              <a:ext cx="1799771" cy="690453"/>
            </a:xfrm>
            <a:prstGeom prst="rect">
              <a:avLst/>
            </a:prstGeom>
            <a:noFill/>
          </p:spPr>
        </p:pic>
        <p:pic>
          <p:nvPicPr>
            <p:cNvPr id="10" name="Obraz 9"/>
            <p:cNvPicPr>
              <a:picLocks noChangeAspect="1" noChangeArrowheads="1"/>
            </p:cNvPicPr>
            <p:nvPr/>
          </p:nvPicPr>
          <p:blipFill>
            <a:blip r:embed="rId3">
              <a:grayscl/>
            </a:blip>
            <a:srcRect l="12070" t="10899" r="14655" b="17647"/>
            <a:stretch>
              <a:fillRect/>
            </a:stretch>
          </p:blipFill>
          <p:spPr bwMode="auto">
            <a:xfrm>
              <a:off x="1928794" y="4209760"/>
              <a:ext cx="1124871" cy="648000"/>
            </a:xfrm>
            <a:prstGeom prst="rect">
              <a:avLst/>
            </a:prstGeom>
            <a:noFill/>
          </p:spPr>
        </p:pic>
        <p:pic>
          <p:nvPicPr>
            <p:cNvPr id="11" name="Picture 2" descr="http://t1.gstatic.com/images?q=tbn:ANd9GcTByifQ95fx2Nma-bWIzcP50cw0EiNbg7F9cQe6ADVyqclniTkg"/>
            <p:cNvPicPr>
              <a:picLocks noChangeAspect="1" noChangeArrowheads="1"/>
            </p:cNvPicPr>
            <p:nvPr/>
          </p:nvPicPr>
          <p:blipFill>
            <a:blip r:embed="rId4" r:link="rId5">
              <a:grayscl/>
            </a:blip>
            <a:srcRect/>
            <a:stretch>
              <a:fillRect/>
            </a:stretch>
          </p:blipFill>
          <p:spPr bwMode="auto">
            <a:xfrm>
              <a:off x="5500694" y="4286256"/>
              <a:ext cx="1799771" cy="485027"/>
            </a:xfrm>
            <a:prstGeom prst="rect">
              <a:avLst/>
            </a:prstGeom>
            <a:noFill/>
          </p:spPr>
        </p:pic>
        <p:pic>
          <p:nvPicPr>
            <p:cNvPr id="12" name="Obraz 11"/>
            <p:cNvPicPr>
              <a:picLocks noChangeAspect="1" noChangeArrowheads="1"/>
            </p:cNvPicPr>
            <p:nvPr/>
          </p:nvPicPr>
          <p:blipFill>
            <a:blip r:embed="rId2"/>
            <a:srcRect l="68211" t="14493" r="5960" b="23187"/>
            <a:stretch>
              <a:fillRect/>
            </a:stretch>
          </p:blipFill>
          <p:spPr bwMode="auto">
            <a:xfrm>
              <a:off x="7344228" y="4286256"/>
              <a:ext cx="1799772" cy="484536"/>
            </a:xfrm>
            <a:prstGeom prst="rect">
              <a:avLst/>
            </a:prstGeom>
            <a:noFill/>
          </p:spPr>
        </p:pic>
        <p:sp>
          <p:nvSpPr>
            <p:cNvPr id="13" name="Prostokąt 12"/>
            <p:cNvSpPr/>
            <p:nvPr/>
          </p:nvSpPr>
          <p:spPr>
            <a:xfrm>
              <a:off x="3286116" y="4143380"/>
              <a:ext cx="2143140" cy="7143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000" b="1" dirty="0" smtClean="0">
                  <a:solidFill>
                    <a:schemeClr val="tx1"/>
                  </a:solidFill>
                </a:rPr>
                <a:t>Projekt „Rozwój Kompetencji – doskonalenie zawodowe nauczycieli  szansą na lepsze jutro dla oświaty”</a:t>
              </a:r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38400" y="2286001"/>
            <a:ext cx="6248400" cy="3500454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  <p:grpSp>
        <p:nvGrpSpPr>
          <p:cNvPr id="7" name="Grupa 6"/>
          <p:cNvGrpSpPr/>
          <p:nvPr userDrawn="1"/>
        </p:nvGrpSpPr>
        <p:grpSpPr>
          <a:xfrm>
            <a:off x="0" y="6096109"/>
            <a:ext cx="9144000" cy="761891"/>
            <a:chOff x="0" y="4143380"/>
            <a:chExt cx="9144000" cy="761891"/>
          </a:xfrm>
        </p:grpSpPr>
        <p:pic>
          <p:nvPicPr>
            <p:cNvPr id="8" name="Picture 4"/>
            <p:cNvPicPr>
              <a:picLocks noChangeAspect="1" noChangeArrowheads="1"/>
            </p:cNvPicPr>
            <p:nvPr/>
          </p:nvPicPr>
          <p:blipFill>
            <a:blip r:embed="rId2"/>
            <a:srcRect l="5960" r="64073"/>
            <a:stretch>
              <a:fillRect/>
            </a:stretch>
          </p:blipFill>
          <p:spPr bwMode="auto">
            <a:xfrm>
              <a:off x="0" y="4214818"/>
              <a:ext cx="1799771" cy="690453"/>
            </a:xfrm>
            <a:prstGeom prst="rect">
              <a:avLst/>
            </a:prstGeom>
            <a:noFill/>
          </p:spPr>
        </p:pic>
        <p:pic>
          <p:nvPicPr>
            <p:cNvPr id="9" name="Obraz 8"/>
            <p:cNvPicPr>
              <a:picLocks noChangeAspect="1" noChangeArrowheads="1"/>
            </p:cNvPicPr>
            <p:nvPr/>
          </p:nvPicPr>
          <p:blipFill>
            <a:blip r:embed="rId3">
              <a:grayscl/>
            </a:blip>
            <a:srcRect l="12070" t="10899" r="14655" b="17647"/>
            <a:stretch>
              <a:fillRect/>
            </a:stretch>
          </p:blipFill>
          <p:spPr bwMode="auto">
            <a:xfrm>
              <a:off x="1928794" y="4209760"/>
              <a:ext cx="1124871" cy="648000"/>
            </a:xfrm>
            <a:prstGeom prst="rect">
              <a:avLst/>
            </a:prstGeom>
            <a:noFill/>
          </p:spPr>
        </p:pic>
        <p:pic>
          <p:nvPicPr>
            <p:cNvPr id="10" name="Picture 2" descr="http://t1.gstatic.com/images?q=tbn:ANd9GcTByifQ95fx2Nma-bWIzcP50cw0EiNbg7F9cQe6ADVyqclniTkg"/>
            <p:cNvPicPr>
              <a:picLocks noChangeAspect="1" noChangeArrowheads="1"/>
            </p:cNvPicPr>
            <p:nvPr/>
          </p:nvPicPr>
          <p:blipFill>
            <a:blip r:embed="rId4" r:link="rId5">
              <a:grayscl/>
            </a:blip>
            <a:srcRect/>
            <a:stretch>
              <a:fillRect/>
            </a:stretch>
          </p:blipFill>
          <p:spPr bwMode="auto">
            <a:xfrm>
              <a:off x="5500694" y="4286256"/>
              <a:ext cx="1799771" cy="485027"/>
            </a:xfrm>
            <a:prstGeom prst="rect">
              <a:avLst/>
            </a:prstGeom>
            <a:noFill/>
          </p:spPr>
        </p:pic>
        <p:pic>
          <p:nvPicPr>
            <p:cNvPr id="11" name="Obraz 10"/>
            <p:cNvPicPr>
              <a:picLocks noChangeAspect="1" noChangeArrowheads="1"/>
            </p:cNvPicPr>
            <p:nvPr/>
          </p:nvPicPr>
          <p:blipFill>
            <a:blip r:embed="rId2"/>
            <a:srcRect l="68211" t="14493" r="5960" b="23187"/>
            <a:stretch>
              <a:fillRect/>
            </a:stretch>
          </p:blipFill>
          <p:spPr bwMode="auto">
            <a:xfrm>
              <a:off x="7344228" y="4286256"/>
              <a:ext cx="1799772" cy="484536"/>
            </a:xfrm>
            <a:prstGeom prst="rect">
              <a:avLst/>
            </a:prstGeom>
            <a:noFill/>
          </p:spPr>
        </p:pic>
        <p:sp>
          <p:nvSpPr>
            <p:cNvPr id="12" name="Prostokąt 11"/>
            <p:cNvSpPr/>
            <p:nvPr/>
          </p:nvSpPr>
          <p:spPr>
            <a:xfrm>
              <a:off x="3286116" y="4143380"/>
              <a:ext cx="2143140" cy="7143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000" b="1" dirty="0" smtClean="0">
                  <a:solidFill>
                    <a:schemeClr val="tx1"/>
                  </a:solidFill>
                </a:rPr>
                <a:t>Projekt „Rozwój Kompetencji – doskonalenie zawodowe nauczycieli  szansą na lepsze jutro dla oświaty”</a:t>
              </a:r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http://t1.gstatic.com/images?q=tbn:ANd9GcTByifQ95fx2Nma-bWIzcP50cw0EiNbg7F9cQe6ADVyqclniTkg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457200" y="0"/>
              <a:ext cx="86868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86001"/>
            <a:ext cx="6248400" cy="35718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5564205"/>
            <a:ext cx="17859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pl-PL" dirty="0" smtClean="0"/>
              <a:t>3/28/2008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5135577"/>
            <a:ext cx="17859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400" y="533400"/>
            <a:ext cx="7620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  <p:grpSp>
        <p:nvGrpSpPr>
          <p:cNvPr id="12" name="Grupa 11"/>
          <p:cNvGrpSpPr/>
          <p:nvPr/>
        </p:nvGrpSpPr>
        <p:grpSpPr>
          <a:xfrm>
            <a:off x="0" y="6096109"/>
            <a:ext cx="9144000" cy="761891"/>
            <a:chOff x="0" y="4143380"/>
            <a:chExt cx="9144000" cy="761891"/>
          </a:xfrm>
        </p:grpSpPr>
        <p:pic>
          <p:nvPicPr>
            <p:cNvPr id="13" name="Picture 4"/>
            <p:cNvPicPr>
              <a:picLocks noChangeAspect="1" noChangeArrowheads="1"/>
            </p:cNvPicPr>
            <p:nvPr/>
          </p:nvPicPr>
          <p:blipFill>
            <a:blip r:embed="rId13"/>
            <a:srcRect l="5960" r="64073"/>
            <a:stretch>
              <a:fillRect/>
            </a:stretch>
          </p:blipFill>
          <p:spPr bwMode="auto">
            <a:xfrm>
              <a:off x="0" y="4214818"/>
              <a:ext cx="1799771" cy="690453"/>
            </a:xfrm>
            <a:prstGeom prst="rect">
              <a:avLst/>
            </a:prstGeom>
            <a:noFill/>
          </p:spPr>
        </p:pic>
        <p:pic>
          <p:nvPicPr>
            <p:cNvPr id="14" name="Obraz 13"/>
            <p:cNvPicPr>
              <a:picLocks noChangeAspect="1" noChangeArrowheads="1"/>
            </p:cNvPicPr>
            <p:nvPr/>
          </p:nvPicPr>
          <p:blipFill>
            <a:blip r:embed="rId14">
              <a:grayscl/>
            </a:blip>
            <a:srcRect l="12070" t="10899" r="14655" b="17647"/>
            <a:stretch>
              <a:fillRect/>
            </a:stretch>
          </p:blipFill>
          <p:spPr bwMode="auto">
            <a:xfrm>
              <a:off x="1928794" y="4209760"/>
              <a:ext cx="1124871" cy="648000"/>
            </a:xfrm>
            <a:prstGeom prst="rect">
              <a:avLst/>
            </a:prstGeom>
            <a:noFill/>
          </p:spPr>
        </p:pic>
        <p:pic>
          <p:nvPicPr>
            <p:cNvPr id="15" name="Picture 2" descr="http://t1.gstatic.com/images?q=tbn:ANd9GcTByifQ95fx2Nma-bWIzcP50cw0EiNbg7F9cQe6ADVyqclniTkg"/>
            <p:cNvPicPr>
              <a:picLocks noChangeAspect="1" noChangeArrowheads="1"/>
            </p:cNvPicPr>
            <p:nvPr/>
          </p:nvPicPr>
          <p:blipFill>
            <a:blip r:embed="rId15" r:link="rId16">
              <a:grayscl/>
            </a:blip>
            <a:srcRect/>
            <a:stretch>
              <a:fillRect/>
            </a:stretch>
          </p:blipFill>
          <p:spPr bwMode="auto">
            <a:xfrm>
              <a:off x="5500694" y="4286256"/>
              <a:ext cx="1799771" cy="485027"/>
            </a:xfrm>
            <a:prstGeom prst="rect">
              <a:avLst/>
            </a:prstGeom>
            <a:noFill/>
          </p:spPr>
        </p:pic>
        <p:pic>
          <p:nvPicPr>
            <p:cNvPr id="16" name="Obraz 15"/>
            <p:cNvPicPr>
              <a:picLocks noChangeAspect="1" noChangeArrowheads="1"/>
            </p:cNvPicPr>
            <p:nvPr/>
          </p:nvPicPr>
          <p:blipFill>
            <a:blip r:embed="rId13"/>
            <a:srcRect l="68211" t="14493" r="5960" b="23187"/>
            <a:stretch>
              <a:fillRect/>
            </a:stretch>
          </p:blipFill>
          <p:spPr bwMode="auto">
            <a:xfrm>
              <a:off x="7344228" y="4286256"/>
              <a:ext cx="1799772" cy="484536"/>
            </a:xfrm>
            <a:prstGeom prst="rect">
              <a:avLst/>
            </a:prstGeom>
            <a:noFill/>
          </p:spPr>
        </p:pic>
        <p:sp>
          <p:nvSpPr>
            <p:cNvPr id="17" name="Prostokąt 16"/>
            <p:cNvSpPr/>
            <p:nvPr/>
          </p:nvSpPr>
          <p:spPr>
            <a:xfrm>
              <a:off x="3286116" y="4143380"/>
              <a:ext cx="2143140" cy="7143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000" b="1" dirty="0" smtClean="0">
                  <a:solidFill>
                    <a:schemeClr val="tx1"/>
                  </a:solidFill>
                </a:rPr>
                <a:t>Projekt „Rozwój Kompetencji – doskonalenie zawodowe nauczycieli  szansą na lepsze jutro dla oświaty”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70" r:id="rId9"/>
    <p:sldLayoutId id="2147483671" r:id="rId10"/>
    <p:sldLayoutId id="2147483672" r:id="rId11"/>
  </p:sldLayoutIdLst>
  <p:hf hdr="0" ftr="0" dt="0"/>
  <p:txStyles>
    <p:titleStyle>
      <a:lvl1pPr algn="r" defTabSz="914400" rtl="0" eaLnBrk="1" latinLnBrk="0" hangingPunct="1">
        <a:spcBef>
          <a:spcPct val="0"/>
        </a:spcBef>
        <a:buNone/>
        <a:defRPr sz="4400" kern="1200" cap="small" spc="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800"/>
        </a:spcBef>
        <a:buClr>
          <a:schemeClr val="accent1"/>
        </a:buClr>
        <a:buSzPct val="80000"/>
        <a:buFont typeface="Wingdings" pitchFamily="2" charset="2"/>
        <a:buChar char="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800"/>
        </a:spcBef>
        <a:buClr>
          <a:schemeClr val="accent2"/>
        </a:buClr>
        <a:buSzPct val="8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200"/>
        </a:spcBef>
        <a:buClr>
          <a:schemeClr val="accent3"/>
        </a:buClr>
        <a:buSzPct val="80000"/>
        <a:buFont typeface="Wingdings" pitchFamily="2" charset="2"/>
        <a:buChar char="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200"/>
        </a:spcBef>
        <a:buClr>
          <a:schemeClr val="accent4"/>
        </a:buClr>
        <a:buSzPct val="80000"/>
        <a:buFont typeface="Wingdings" pitchFamily="2" charset="2"/>
        <a:buChar char="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200"/>
        </a:spcBef>
        <a:buClr>
          <a:schemeClr val="accent5"/>
        </a:buClr>
        <a:buSzPct val="80000"/>
        <a:buFont typeface="Wingdings" pitchFamily="2" charset="2"/>
        <a:buChar char="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200"/>
        </a:spcBef>
        <a:buClr>
          <a:schemeClr val="accent6"/>
        </a:buClr>
        <a:buSzPct val="90000"/>
        <a:buFont typeface="Wingdings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200"/>
        </a:spcBef>
        <a:buClr>
          <a:schemeClr val="accent1"/>
        </a:buClr>
        <a:buSzPct val="70000"/>
        <a:buFont typeface="Wingdings" pitchFamily="2" charset="2"/>
        <a:buChar char="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200"/>
        </a:spcBef>
        <a:buClr>
          <a:schemeClr val="accent3"/>
        </a:buClr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2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le tekstowe 7"/>
          <p:cNvSpPr txBox="1"/>
          <p:nvPr/>
        </p:nvSpPr>
        <p:spPr>
          <a:xfrm>
            <a:off x="0" y="5214950"/>
            <a:ext cx="17859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BĘDZIN,</a:t>
            </a:r>
          </a:p>
          <a:p>
            <a:pPr algn="ctr"/>
            <a:r>
              <a:rPr lang="pl-PL" dirty="0" smtClean="0"/>
              <a:t>19 lutego 2014 r.</a:t>
            </a:r>
            <a:endParaRPr lang="pl-PL" dirty="0" smtClean="0"/>
          </a:p>
        </p:txBody>
      </p:sp>
      <p:sp>
        <p:nvSpPr>
          <p:cNvPr id="20" name="Podtytuł 19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b="1" dirty="0" smtClean="0"/>
              <a:t>Spotkanie sieci „Edukacja filmowa i artystyczna na lekcjach i zajęciach”</a:t>
            </a:r>
            <a:endParaRPr lang="pl-PL" b="1" dirty="0"/>
          </a:p>
        </p:txBody>
      </p:sp>
      <p:sp>
        <p:nvSpPr>
          <p:cNvPr id="19" name="Tytuł 18"/>
          <p:cNvSpPr>
            <a:spLocks noGrp="1"/>
          </p:cNvSpPr>
          <p:nvPr>
            <p:ph type="ctrTitle"/>
          </p:nvPr>
        </p:nvSpPr>
        <p:spPr>
          <a:xfrm>
            <a:off x="1905000" y="5538114"/>
            <a:ext cx="6553200" cy="329285"/>
          </a:xfrm>
        </p:spPr>
        <p:txBody>
          <a:bodyPr/>
          <a:lstStyle/>
          <a:p>
            <a:r>
              <a:rPr lang="pl-PL" b="1" dirty="0" smtClean="0">
                <a:solidFill>
                  <a:srgbClr val="FF0000"/>
                </a:solidFill>
              </a:rPr>
              <a:t/>
            </a:r>
            <a:br>
              <a:rPr lang="pl-PL" b="1" dirty="0" smtClean="0">
                <a:solidFill>
                  <a:srgbClr val="FF0000"/>
                </a:solidFill>
              </a:rPr>
            </a:br>
            <a:r>
              <a:rPr lang="pl-PL" b="1" dirty="0">
                <a:solidFill>
                  <a:srgbClr val="FF0000"/>
                </a:solidFill>
              </a:rPr>
              <a:t/>
            </a:r>
            <a:br>
              <a:rPr lang="pl-PL" b="1" dirty="0">
                <a:solidFill>
                  <a:srgbClr val="FF0000"/>
                </a:solidFill>
              </a:rPr>
            </a:br>
            <a:r>
              <a:rPr lang="pl-PL" b="1" dirty="0" smtClean="0">
                <a:solidFill>
                  <a:srgbClr val="FF0000"/>
                </a:solidFill>
              </a:rPr>
              <a:t/>
            </a:r>
            <a:br>
              <a:rPr lang="pl-PL" b="1" dirty="0" smtClean="0">
                <a:solidFill>
                  <a:srgbClr val="FF0000"/>
                </a:solidFill>
              </a:rPr>
            </a:br>
            <a:r>
              <a:rPr lang="pl-PL" b="1" dirty="0">
                <a:solidFill>
                  <a:srgbClr val="FF0000"/>
                </a:solidFill>
              </a:rPr>
              <a:t/>
            </a:r>
            <a:br>
              <a:rPr lang="pl-PL" b="1" dirty="0">
                <a:solidFill>
                  <a:srgbClr val="FF0000"/>
                </a:solidFill>
              </a:rPr>
            </a:br>
            <a:r>
              <a:rPr lang="pl-PL" b="1" dirty="0" smtClean="0">
                <a:solidFill>
                  <a:srgbClr val="FF0000"/>
                </a:solidFill>
              </a:rPr>
              <a:t/>
            </a:r>
            <a:br>
              <a:rPr lang="pl-PL" b="1" dirty="0" smtClean="0">
                <a:solidFill>
                  <a:srgbClr val="FF0000"/>
                </a:solidFill>
              </a:rPr>
            </a:br>
            <a:r>
              <a:rPr lang="pl-PL" b="1" dirty="0">
                <a:solidFill>
                  <a:srgbClr val="FF0000"/>
                </a:solidFill>
              </a:rPr>
              <a:t/>
            </a:r>
            <a:br>
              <a:rPr lang="pl-PL" b="1" dirty="0">
                <a:solidFill>
                  <a:srgbClr val="FF0000"/>
                </a:solidFill>
              </a:rPr>
            </a:br>
            <a:r>
              <a:rPr lang="pl-PL" b="1" dirty="0" smtClean="0">
                <a:solidFill>
                  <a:srgbClr val="FF0000"/>
                </a:solidFill>
              </a:rPr>
              <a:t/>
            </a:r>
            <a:br>
              <a:rPr lang="pl-PL" b="1" dirty="0" smtClean="0">
                <a:solidFill>
                  <a:srgbClr val="FF0000"/>
                </a:solidFill>
              </a:rPr>
            </a:br>
            <a:r>
              <a:rPr lang="pl-PL" b="1" dirty="0">
                <a:solidFill>
                  <a:srgbClr val="FF0000"/>
                </a:solidFill>
              </a:rPr>
              <a:t/>
            </a:r>
            <a:br>
              <a:rPr lang="pl-PL" b="1" dirty="0">
                <a:solidFill>
                  <a:srgbClr val="FF0000"/>
                </a:solidFill>
              </a:rPr>
            </a:br>
            <a:r>
              <a:rPr lang="pl-PL" b="1" dirty="0" smtClean="0">
                <a:solidFill>
                  <a:srgbClr val="FF0000"/>
                </a:solidFill>
              </a:rPr>
              <a:t/>
            </a:r>
            <a:br>
              <a:rPr lang="pl-PL" b="1" dirty="0" smtClean="0">
                <a:solidFill>
                  <a:srgbClr val="FF0000"/>
                </a:solidFill>
              </a:rPr>
            </a:br>
            <a:r>
              <a:rPr lang="pl-PL" b="1" dirty="0">
                <a:solidFill>
                  <a:srgbClr val="FF0000"/>
                </a:solidFill>
              </a:rPr>
              <a:t/>
            </a:r>
            <a:br>
              <a:rPr lang="pl-PL" b="1" dirty="0">
                <a:solidFill>
                  <a:srgbClr val="FF0000"/>
                </a:solidFill>
              </a:rPr>
            </a:br>
            <a:r>
              <a:rPr lang="pl-PL" b="1" dirty="0" smtClean="0">
                <a:solidFill>
                  <a:srgbClr val="FF0000"/>
                </a:solidFill>
              </a:rPr>
              <a:t/>
            </a:r>
            <a:br>
              <a:rPr lang="pl-PL" b="1" dirty="0" smtClean="0">
                <a:solidFill>
                  <a:srgbClr val="FF0000"/>
                </a:solidFill>
              </a:rPr>
            </a:br>
            <a:r>
              <a:rPr lang="pl-PL" b="1" dirty="0">
                <a:solidFill>
                  <a:srgbClr val="FF0000"/>
                </a:solidFill>
              </a:rPr>
              <a:t/>
            </a:r>
            <a:br>
              <a:rPr lang="pl-PL" b="1" dirty="0">
                <a:solidFill>
                  <a:srgbClr val="FF0000"/>
                </a:solidFill>
              </a:rPr>
            </a:br>
            <a:r>
              <a:rPr lang="pl-PL" b="1" dirty="0" smtClean="0">
                <a:solidFill>
                  <a:srgbClr val="FF0000"/>
                </a:solidFill>
              </a:rPr>
              <a:t/>
            </a:r>
            <a:br>
              <a:rPr lang="pl-PL" b="1" dirty="0" smtClean="0">
                <a:solidFill>
                  <a:srgbClr val="FF0000"/>
                </a:solidFill>
              </a:rPr>
            </a:br>
            <a:r>
              <a:rPr lang="pl-PL" b="1" dirty="0">
                <a:solidFill>
                  <a:srgbClr val="FF0000"/>
                </a:solidFill>
              </a:rPr>
              <a:t/>
            </a:r>
            <a:br>
              <a:rPr lang="pl-PL" b="1" dirty="0">
                <a:solidFill>
                  <a:srgbClr val="FF0000"/>
                </a:solidFill>
              </a:rPr>
            </a:br>
            <a:r>
              <a:rPr lang="pl-PL" b="1" dirty="0" smtClean="0">
                <a:solidFill>
                  <a:srgbClr val="FF0000"/>
                </a:solidFill>
              </a:rPr>
              <a:t>JAK PRACOWAĆ </a:t>
            </a:r>
            <a:br>
              <a:rPr lang="pl-PL" b="1" dirty="0" smtClean="0">
                <a:solidFill>
                  <a:srgbClr val="FF0000"/>
                </a:solidFill>
              </a:rPr>
            </a:br>
            <a:r>
              <a:rPr lang="pl-PL" b="1" dirty="0" smtClean="0">
                <a:solidFill>
                  <a:srgbClr val="FF0000"/>
                </a:solidFill>
              </a:rPr>
              <a:t>Z FILMEM </a:t>
            </a:r>
            <a:br>
              <a:rPr lang="pl-PL" b="1" dirty="0" smtClean="0">
                <a:solidFill>
                  <a:srgbClr val="FF0000"/>
                </a:solidFill>
              </a:rPr>
            </a:br>
            <a:r>
              <a:rPr lang="pl-PL" b="1" dirty="0" smtClean="0">
                <a:solidFill>
                  <a:srgbClr val="FF0000"/>
                </a:solidFill>
              </a:rPr>
              <a:t>NA ZAJĘCIACH SZKOLNYCH? –</a:t>
            </a:r>
            <a:br>
              <a:rPr lang="pl-PL" b="1" dirty="0" smtClean="0">
                <a:solidFill>
                  <a:srgbClr val="FF0000"/>
                </a:solidFill>
              </a:rPr>
            </a:br>
            <a:r>
              <a:rPr lang="pl-PL" b="1" dirty="0" smtClean="0">
                <a:solidFill>
                  <a:srgbClr val="FF0000"/>
                </a:solidFill>
              </a:rPr>
              <a:t>WYBÓR METOD</a:t>
            </a:r>
            <a:br>
              <a:rPr lang="pl-PL" b="1" dirty="0" smtClean="0">
                <a:solidFill>
                  <a:srgbClr val="FF0000"/>
                </a:solidFill>
              </a:rPr>
            </a:br>
            <a:r>
              <a:rPr lang="pl-PL" b="1" dirty="0">
                <a:solidFill>
                  <a:srgbClr val="FF0000"/>
                </a:solidFill>
              </a:rPr>
              <a:t/>
            </a:r>
            <a:br>
              <a:rPr lang="pl-PL" b="1" dirty="0">
                <a:solidFill>
                  <a:srgbClr val="FF0000"/>
                </a:solidFill>
              </a:rPr>
            </a:br>
            <a:r>
              <a:rPr lang="pl-PL" b="1" dirty="0" smtClean="0">
                <a:solidFill>
                  <a:srgbClr val="FF0000"/>
                </a:solidFill>
              </a:rPr>
              <a:t/>
            </a:r>
            <a:br>
              <a:rPr lang="pl-PL" b="1" dirty="0" smtClean="0">
                <a:solidFill>
                  <a:srgbClr val="FF0000"/>
                </a:solidFill>
              </a:rPr>
            </a:br>
            <a:r>
              <a:rPr lang="pl-PL" b="1" dirty="0">
                <a:solidFill>
                  <a:srgbClr val="FF0000"/>
                </a:solidFill>
              </a:rPr>
              <a:t/>
            </a:r>
            <a:br>
              <a:rPr lang="pl-PL" b="1" dirty="0">
                <a:solidFill>
                  <a:srgbClr val="FF0000"/>
                </a:solidFill>
              </a:rPr>
            </a:br>
            <a:endParaRPr lang="pl-PL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pl-PL" smtClean="0"/>
              <a:pPr/>
              <a:t>10</a:t>
            </a:fld>
            <a:endParaRPr lang="pl-PL"/>
          </a:p>
        </p:txBody>
      </p:sp>
      <p:sp>
        <p:nvSpPr>
          <p:cNvPr id="3" name="Prostokąt 2"/>
          <p:cNvSpPr/>
          <p:nvPr/>
        </p:nvSpPr>
        <p:spPr>
          <a:xfrm>
            <a:off x="755576" y="2136339"/>
            <a:ext cx="792088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u="sng" dirty="0" smtClean="0"/>
              <a:t>METODA RÓŻNYCH PUNKTÓW WIDZENIA</a:t>
            </a:r>
          </a:p>
          <a:p>
            <a:r>
              <a:rPr lang="pl-PL" sz="2800" dirty="0" smtClean="0"/>
              <a:t>W </a:t>
            </a:r>
            <a:r>
              <a:rPr lang="pl-PL" sz="2800" dirty="0"/>
              <a:t>edukacji filmowej chodzi o zainteresowanie ucznia, pokazanie mu, że kino to nie tylko rozryw­ka, lecz także narzędzie poznawania rzeczywisto­ści i samego siebie. I właśnie temu samopoznaniu za pomocą filmu służy metoda różnych punktów wi­dzenia. Umożliwia ona spojrzenie na dany problem oczami bohaterów występujących w filmie.</a:t>
            </a:r>
          </a:p>
        </p:txBody>
      </p:sp>
    </p:spTree>
    <p:extLst>
      <p:ext uri="{BB962C8B-B14F-4D97-AF65-F5344CB8AC3E}">
        <p14:creationId xmlns:p14="http://schemas.microsoft.com/office/powerpoint/2010/main" val="173327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pl-PL" smtClean="0"/>
              <a:pPr/>
              <a:t>11</a:t>
            </a:fld>
            <a:endParaRPr lang="pl-PL"/>
          </a:p>
        </p:txBody>
      </p:sp>
      <p:sp>
        <p:nvSpPr>
          <p:cNvPr id="3" name="Prostokąt 2"/>
          <p:cNvSpPr/>
          <p:nvPr/>
        </p:nvSpPr>
        <p:spPr>
          <a:xfrm>
            <a:off x="1619672" y="3105835"/>
            <a:ext cx="58326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>
                <a:solidFill>
                  <a:srgbClr val="002060"/>
                </a:solidFill>
              </a:rPr>
              <a:t>WSKAZÓWKA DLA </a:t>
            </a:r>
            <a:r>
              <a:rPr lang="pl-PL" sz="2400" b="1" dirty="0" smtClean="0">
                <a:solidFill>
                  <a:srgbClr val="002060"/>
                </a:solidFill>
              </a:rPr>
              <a:t>NAUCZYCIELA</a:t>
            </a:r>
          </a:p>
          <a:p>
            <a:r>
              <a:rPr lang="pl-PL" sz="2400" b="1" dirty="0" smtClean="0">
                <a:solidFill>
                  <a:srgbClr val="002060"/>
                </a:solidFill>
              </a:rPr>
              <a:t> </a:t>
            </a:r>
            <a:endParaRPr lang="pl-PL" sz="2400" b="1" dirty="0">
              <a:solidFill>
                <a:srgbClr val="002060"/>
              </a:solidFill>
            </a:endParaRPr>
          </a:p>
          <a:p>
            <a:r>
              <a:rPr lang="pl-PL" sz="2400" dirty="0" smtClean="0">
                <a:solidFill>
                  <a:srgbClr val="002060"/>
                </a:solidFill>
              </a:rPr>
              <a:t>Przed projekcją należy podzielić klasę na grupy i przydzielić im bohatera, w którego będą się wcielać.</a:t>
            </a:r>
            <a:endParaRPr lang="pl-PL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06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pl-PL" smtClean="0"/>
              <a:pPr/>
              <a:t>12</a:t>
            </a:fld>
            <a:endParaRPr lang="pl-PL"/>
          </a:p>
        </p:txBody>
      </p:sp>
      <p:sp>
        <p:nvSpPr>
          <p:cNvPr id="3" name="Prostokąt 2"/>
          <p:cNvSpPr/>
          <p:nvPr/>
        </p:nvSpPr>
        <p:spPr>
          <a:xfrm>
            <a:off x="755576" y="2192813"/>
            <a:ext cx="770485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u="sng" dirty="0" smtClean="0"/>
              <a:t>METODA 6 KAPELUSZY</a:t>
            </a:r>
          </a:p>
          <a:p>
            <a:endParaRPr lang="pl-PL" sz="2800" b="1" u="sng" dirty="0" smtClean="0"/>
          </a:p>
          <a:p>
            <a:r>
              <a:rPr lang="pl-PL" sz="2400" dirty="0" smtClean="0"/>
              <a:t>Metoda </a:t>
            </a:r>
            <a:r>
              <a:rPr lang="pl-PL" sz="2400" dirty="0"/>
              <a:t>ta polega na kierowaniu w czasie </a:t>
            </a:r>
            <a:r>
              <a:rPr lang="pl-PL" sz="2400" dirty="0" smtClean="0"/>
              <a:t>dyskusji rozważaniami </a:t>
            </a:r>
            <a:r>
              <a:rPr lang="pl-PL" sz="2400" dirty="0"/>
              <a:t>uczniów zgodnie z typowymi </a:t>
            </a:r>
            <a:r>
              <a:rPr lang="pl-PL" sz="2400" dirty="0" smtClean="0"/>
              <a:t>postawami mentalnymi </a:t>
            </a:r>
            <a:r>
              <a:rPr lang="pl-PL" sz="2400" dirty="0"/>
              <a:t>oraz utrzymywaniem ich </a:t>
            </a:r>
            <a:r>
              <a:rPr lang="pl-PL" sz="2400" dirty="0" smtClean="0"/>
              <a:t>uwagi na </a:t>
            </a:r>
            <a:r>
              <a:rPr lang="pl-PL" sz="2400" dirty="0"/>
              <a:t>konkretnych aspektach zagadnienia. </a:t>
            </a:r>
            <a:r>
              <a:rPr lang="pl-PL" sz="2400" dirty="0" smtClean="0"/>
              <a:t>Kolorowe kapelusze </a:t>
            </a:r>
            <a:r>
              <a:rPr lang="pl-PL" sz="2400" dirty="0"/>
              <a:t>to umowne atrybuty podstawowych </a:t>
            </a:r>
            <a:r>
              <a:rPr lang="pl-PL" sz="2400" dirty="0" err="1" smtClean="0"/>
              <a:t>zachowań</a:t>
            </a:r>
            <a:r>
              <a:rPr lang="pl-PL" sz="2400" dirty="0" smtClean="0"/>
              <a:t> myślowych</a:t>
            </a:r>
            <a:r>
              <a:rPr lang="pl-PL" sz="2400" dirty="0"/>
              <a:t>: </a:t>
            </a:r>
            <a:r>
              <a:rPr lang="pl-PL" sz="2400" dirty="0" smtClean="0"/>
              <a:t>nowator</a:t>
            </a:r>
            <a:r>
              <a:rPr lang="pl-PL" sz="2400" dirty="0"/>
              <a:t>, prowokator</a:t>
            </a:r>
            <a:r>
              <a:rPr lang="pl-PL" sz="2400" dirty="0" smtClean="0"/>
              <a:t>, optymista, pesymista, postawa neutralna, postawa nacechowana emocjami, strażnik dyskusji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78886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pl-PL" smtClean="0"/>
              <a:pPr/>
              <a:t>13</a:t>
            </a:fld>
            <a:endParaRPr lang="pl-PL"/>
          </a:p>
        </p:txBody>
      </p:sp>
      <p:sp>
        <p:nvSpPr>
          <p:cNvPr id="3" name="Prostokąt 2"/>
          <p:cNvSpPr/>
          <p:nvPr/>
        </p:nvSpPr>
        <p:spPr>
          <a:xfrm>
            <a:off x="1259632" y="1997839"/>
            <a:ext cx="698477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u="sng" dirty="0" smtClean="0"/>
              <a:t>MAPA MENTALNA</a:t>
            </a:r>
          </a:p>
          <a:p>
            <a:endParaRPr lang="pl-PL" sz="2800" b="1" u="sng" dirty="0" smtClean="0"/>
          </a:p>
          <a:p>
            <a:r>
              <a:rPr lang="pl-PL" sz="2400" dirty="0" smtClean="0"/>
              <a:t>To </a:t>
            </a:r>
            <a:r>
              <a:rPr lang="pl-PL" sz="2400" dirty="0"/>
              <a:t>jedna z aktywizujących metod nauczania po­legająca na swobodnym wywoływaniu luźnych sko­jarzeń związanych z tematem, zagadnieniem czy pojęciem. Wspiera ona procesy zarówno organi­zowania wiedzy, jak i zapamiętywania wiadomości. Ważne, aby kolejne skojarzenia wchodziły w rela­cje z innymi. Mapa powinna być przejrzysta i łatwa w odczytaniu</a:t>
            </a:r>
          </a:p>
        </p:txBody>
      </p:sp>
    </p:spTree>
    <p:extLst>
      <p:ext uri="{BB962C8B-B14F-4D97-AF65-F5344CB8AC3E}">
        <p14:creationId xmlns:p14="http://schemas.microsoft.com/office/powerpoint/2010/main" val="385063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pl-PL" smtClean="0"/>
              <a:pPr/>
              <a:t>14</a:t>
            </a:fld>
            <a:endParaRPr lang="pl-PL"/>
          </a:p>
        </p:txBody>
      </p:sp>
      <p:sp>
        <p:nvSpPr>
          <p:cNvPr id="3" name="Prostokąt 2"/>
          <p:cNvSpPr/>
          <p:nvPr/>
        </p:nvSpPr>
        <p:spPr>
          <a:xfrm>
            <a:off x="827584" y="2274838"/>
            <a:ext cx="712879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u="sng" dirty="0"/>
              <a:t>ODGRYWANIE RÓL I DRAMA</a:t>
            </a:r>
          </a:p>
          <a:p>
            <a:pPr algn="just"/>
            <a:r>
              <a:rPr lang="pl-PL" sz="2800" dirty="0"/>
              <a:t>Jeśli zależy nam na emocjonalnym zaangażowaniu młodzieży, to możemy skorzystać  z wybranych metod i technik interaktywnych: </a:t>
            </a:r>
            <a:r>
              <a:rPr lang="pl-PL" sz="2800" b="1" dirty="0"/>
              <a:t>żywy obraz, improwizacja rzeźba, odgrywanie scen z filmu, pisanie komentarza, inscenizacja, wymyślanie zakończenia.</a:t>
            </a:r>
          </a:p>
        </p:txBody>
      </p:sp>
    </p:spTree>
    <p:extLst>
      <p:ext uri="{BB962C8B-B14F-4D97-AF65-F5344CB8AC3E}">
        <p14:creationId xmlns:p14="http://schemas.microsoft.com/office/powerpoint/2010/main" val="354820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pl-PL" smtClean="0"/>
              <a:pPr/>
              <a:t>15</a:t>
            </a:fld>
            <a:endParaRPr lang="pl-PL"/>
          </a:p>
        </p:txBody>
      </p:sp>
      <p:sp>
        <p:nvSpPr>
          <p:cNvPr id="3" name="Prostokąt 2"/>
          <p:cNvSpPr/>
          <p:nvPr/>
        </p:nvSpPr>
        <p:spPr>
          <a:xfrm>
            <a:off x="1259632" y="2551837"/>
            <a:ext cx="684076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u="sng" dirty="0"/>
              <a:t>PRACA TWÓRCZA UCZNIÓW</a:t>
            </a:r>
          </a:p>
          <a:p>
            <a:r>
              <a:rPr lang="pl-PL" sz="2800" dirty="0"/>
              <a:t>Jednym z zadań edukacji jest zainspirowanie młodych ludzi do samodzielnej pracy badawczej i twórczej. Warto zachęcić ich do pisania recenzji, przygotowania prac plastycznych czy kręcenia własnych filmów.</a:t>
            </a:r>
          </a:p>
        </p:txBody>
      </p:sp>
    </p:spTree>
    <p:extLst>
      <p:ext uri="{BB962C8B-B14F-4D97-AF65-F5344CB8AC3E}">
        <p14:creationId xmlns:p14="http://schemas.microsoft.com/office/powerpoint/2010/main" val="106844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1600" dirty="0" smtClean="0"/>
              <a:t>OPRAC. BEATA POLANIECKA </a:t>
            </a:r>
            <a:br>
              <a:rPr lang="pl-PL" sz="1600" dirty="0" smtClean="0"/>
            </a:br>
            <a:r>
              <a:rPr lang="pl-PL" sz="1600" dirty="0" smtClean="0"/>
              <a:t>na podstawie „Filmoteka szkolna. Materiały pomocnicze”</a:t>
            </a:r>
            <a:endParaRPr lang="pl-PL" sz="16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pl-PL" smtClean="0"/>
              <a:pPr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668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pl-PL" smtClean="0"/>
              <a:pPr/>
              <a:t>2</a:t>
            </a:fld>
            <a:endParaRPr lang="pl-PL"/>
          </a:p>
        </p:txBody>
      </p:sp>
      <p:sp>
        <p:nvSpPr>
          <p:cNvPr id="3" name="Prostokąt 2"/>
          <p:cNvSpPr/>
          <p:nvPr/>
        </p:nvSpPr>
        <p:spPr>
          <a:xfrm>
            <a:off x="1187624" y="2274838"/>
            <a:ext cx="6696744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>
                <a:solidFill>
                  <a:srgbClr val="FF0000"/>
                </a:solidFill>
              </a:rPr>
              <a:t>CELE EDUKACJI FILMOWEJ: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200" dirty="0"/>
              <a:t>p</a:t>
            </a:r>
            <a:r>
              <a:rPr lang="pl-PL" sz="2200" dirty="0" smtClean="0"/>
              <a:t>oznanie wybranych dzieł filmowych;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200" dirty="0" smtClean="0"/>
              <a:t>wzbogacenia </a:t>
            </a:r>
            <a:r>
              <a:rPr lang="pl-PL" sz="2200" dirty="0"/>
              <a:t>wiedzy merytorycznej ucznia</a:t>
            </a:r>
            <a:r>
              <a:rPr lang="pl-PL" sz="2200" dirty="0" smtClean="0"/>
              <a:t>; poznanie reguł samego języka filmowego;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200" dirty="0"/>
              <a:t>k</a:t>
            </a:r>
            <a:r>
              <a:rPr lang="pl-PL" sz="2200" dirty="0" smtClean="0"/>
              <a:t>ształcenie postaw krytycznych oraz umiejętności dokonywania wyborów selektywnych i wartościujących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200" dirty="0" smtClean="0"/>
              <a:t>kształtowania </a:t>
            </a:r>
            <a:r>
              <a:rPr lang="pl-PL" sz="2200" dirty="0"/>
              <a:t>nawyków i gustów ucznia;</a:t>
            </a:r>
          </a:p>
          <a:p>
            <a:r>
              <a:rPr lang="pl-PL" sz="2200" dirty="0" smtClean="0"/>
              <a:t>     refleksji </a:t>
            </a:r>
            <a:r>
              <a:rPr lang="pl-PL" sz="2200" dirty="0"/>
              <a:t>nad tematem;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200" dirty="0"/>
              <a:t>podjęcia samodzielnej pracy badawczej lub twórczej</a:t>
            </a:r>
            <a:r>
              <a:rPr lang="pl-PL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081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pl-PL" smtClean="0"/>
              <a:pPr/>
              <a:t>3</a:t>
            </a:fld>
            <a:endParaRPr lang="pl-PL"/>
          </a:p>
        </p:txBody>
      </p:sp>
      <p:sp>
        <p:nvSpPr>
          <p:cNvPr id="3" name="Prostokąt 2"/>
          <p:cNvSpPr/>
          <p:nvPr/>
        </p:nvSpPr>
        <p:spPr>
          <a:xfrm>
            <a:off x="971600" y="2690336"/>
            <a:ext cx="640871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>
                <a:solidFill>
                  <a:srgbClr val="002060"/>
                </a:solidFill>
              </a:rPr>
              <a:t>WSKAZÓWKA DLA NAUCZYCIELA </a:t>
            </a:r>
            <a:endParaRPr lang="pl-PL" sz="2400" b="1" dirty="0" smtClean="0">
              <a:solidFill>
                <a:srgbClr val="002060"/>
              </a:solidFill>
            </a:endParaRPr>
          </a:p>
          <a:p>
            <a:endParaRPr lang="pl-PL" sz="2400" b="1" dirty="0">
              <a:solidFill>
                <a:srgbClr val="002060"/>
              </a:solidFill>
            </a:endParaRPr>
          </a:p>
          <a:p>
            <a:r>
              <a:rPr lang="pl-PL" sz="2400" b="1" dirty="0" smtClean="0">
                <a:solidFill>
                  <a:srgbClr val="002060"/>
                </a:solidFill>
              </a:rPr>
              <a:t>Zawsze </a:t>
            </a:r>
            <a:r>
              <a:rPr lang="pl-PL" sz="2400" b="1" dirty="0">
                <a:solidFill>
                  <a:srgbClr val="002060"/>
                </a:solidFill>
              </a:rPr>
              <a:t>szczegółowo określ cele edukacyjne. </a:t>
            </a:r>
          </a:p>
          <a:p>
            <a:r>
              <a:rPr lang="pl-PL" sz="2400" b="1" dirty="0">
                <a:solidFill>
                  <a:srgbClr val="002060"/>
                </a:solidFill>
              </a:rPr>
              <a:t>Zadaj sobie pytania: </a:t>
            </a:r>
            <a:endParaRPr lang="pl-PL" sz="2400" b="1" dirty="0" smtClean="0">
              <a:solidFill>
                <a:srgbClr val="002060"/>
              </a:solidFill>
            </a:endParaRPr>
          </a:p>
          <a:p>
            <a:r>
              <a:rPr lang="pl-PL" sz="2400" b="1" i="1" dirty="0" smtClean="0">
                <a:solidFill>
                  <a:srgbClr val="002060"/>
                </a:solidFill>
              </a:rPr>
              <a:t>Dlaczego </a:t>
            </a:r>
            <a:r>
              <a:rPr lang="pl-PL" sz="2400" b="1" i="1" dirty="0">
                <a:solidFill>
                  <a:srgbClr val="002060"/>
                </a:solidFill>
              </a:rPr>
              <a:t>moi uczniowie powinni obejrzeć ten film?</a:t>
            </a:r>
          </a:p>
          <a:p>
            <a:r>
              <a:rPr lang="pl-PL" sz="2400" b="1" i="1" dirty="0">
                <a:solidFill>
                  <a:srgbClr val="002060"/>
                </a:solidFill>
              </a:rPr>
              <a:t>O czym chcę z nimi porozmawiać po projekcji?</a:t>
            </a:r>
          </a:p>
        </p:txBody>
      </p:sp>
    </p:spTree>
    <p:extLst>
      <p:ext uri="{BB962C8B-B14F-4D97-AF65-F5344CB8AC3E}">
        <p14:creationId xmlns:p14="http://schemas.microsoft.com/office/powerpoint/2010/main" val="139860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pl-PL" smtClean="0"/>
              <a:pPr/>
              <a:t>4</a:t>
            </a:fld>
            <a:endParaRPr lang="pl-PL"/>
          </a:p>
        </p:txBody>
      </p:sp>
      <p:sp>
        <p:nvSpPr>
          <p:cNvPr id="3" name="Prostokąt 2"/>
          <p:cNvSpPr/>
          <p:nvPr/>
        </p:nvSpPr>
        <p:spPr>
          <a:xfrm>
            <a:off x="1115616" y="1997839"/>
            <a:ext cx="7128792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b="1" dirty="0">
                <a:solidFill>
                  <a:srgbClr val="FF0000"/>
                </a:solidFill>
              </a:rPr>
              <a:t>Sprawdzony model pracy z materiałem </a:t>
            </a:r>
            <a:r>
              <a:rPr lang="pl-PL" sz="3200" b="1" dirty="0" smtClean="0">
                <a:solidFill>
                  <a:srgbClr val="FF0000"/>
                </a:solidFill>
              </a:rPr>
              <a:t>audiowizualnym:</a:t>
            </a:r>
            <a:endParaRPr lang="pl-PL" sz="3200" b="1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/>
              <a:t>w</a:t>
            </a:r>
            <a:r>
              <a:rPr lang="pl-PL" sz="2400" dirty="0" smtClean="0"/>
              <a:t>prowadzenie </a:t>
            </a:r>
            <a:r>
              <a:rPr lang="pl-PL" sz="2400" dirty="0"/>
              <a:t>– przygotowanie uczniów do pro­jekcji, omówienie kontekstów, tła historyczno- ‑społecznego itp.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/>
              <a:t>p</a:t>
            </a:r>
            <a:r>
              <a:rPr lang="pl-PL" sz="2400" dirty="0" smtClean="0"/>
              <a:t>rojekcja filmu,</a:t>
            </a:r>
            <a:endParaRPr lang="pl-P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/>
              <a:t>z</a:t>
            </a:r>
            <a:r>
              <a:rPr lang="pl-PL" sz="2400" dirty="0" smtClean="0"/>
              <a:t>ebranie </a:t>
            </a:r>
            <a:r>
              <a:rPr lang="pl-PL" sz="2400" dirty="0"/>
              <a:t>pierwszych wrażeń po </a:t>
            </a:r>
            <a:r>
              <a:rPr lang="pl-PL" sz="2400" dirty="0" smtClean="0"/>
              <a:t>filmie,</a:t>
            </a:r>
            <a:endParaRPr lang="pl-P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/>
              <a:t>u</a:t>
            </a:r>
            <a:r>
              <a:rPr lang="pl-PL" sz="2400" dirty="0" smtClean="0"/>
              <a:t>zupełnienie </a:t>
            </a:r>
            <a:r>
              <a:rPr lang="pl-PL" sz="2400" dirty="0"/>
              <a:t>przekazu wskazówkami interpre­tacyjnymi, dyskusją, ciekawą pracą domową.</a:t>
            </a:r>
          </a:p>
        </p:txBody>
      </p:sp>
    </p:spTree>
    <p:extLst>
      <p:ext uri="{BB962C8B-B14F-4D97-AF65-F5344CB8AC3E}">
        <p14:creationId xmlns:p14="http://schemas.microsoft.com/office/powerpoint/2010/main" val="377599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pl-PL" smtClean="0"/>
              <a:pPr/>
              <a:t>5</a:t>
            </a:fld>
            <a:endParaRPr lang="pl-PL"/>
          </a:p>
        </p:txBody>
      </p:sp>
      <p:sp>
        <p:nvSpPr>
          <p:cNvPr id="3" name="Prostokąt 2"/>
          <p:cNvSpPr/>
          <p:nvPr/>
        </p:nvSpPr>
        <p:spPr>
          <a:xfrm>
            <a:off x="467544" y="3244334"/>
            <a:ext cx="84249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800" b="1" dirty="0">
                <a:solidFill>
                  <a:srgbClr val="FF0000"/>
                </a:solidFill>
              </a:rPr>
              <a:t>Wybrane metody pracy </a:t>
            </a:r>
            <a:endParaRPr lang="pl-PL" sz="4800" b="1" dirty="0" smtClean="0">
              <a:solidFill>
                <a:srgbClr val="FF0000"/>
              </a:solidFill>
            </a:endParaRPr>
          </a:p>
          <a:p>
            <a:pPr algn="ctr"/>
            <a:r>
              <a:rPr lang="pl-PL" sz="4800" b="1" dirty="0" smtClean="0">
                <a:solidFill>
                  <a:srgbClr val="FF0000"/>
                </a:solidFill>
              </a:rPr>
              <a:t>z </a:t>
            </a:r>
            <a:r>
              <a:rPr lang="pl-PL" sz="4800" b="1" dirty="0">
                <a:solidFill>
                  <a:srgbClr val="FF0000"/>
                </a:solidFill>
              </a:rPr>
              <a:t>filmem</a:t>
            </a:r>
          </a:p>
        </p:txBody>
      </p:sp>
    </p:spTree>
    <p:extLst>
      <p:ext uri="{BB962C8B-B14F-4D97-AF65-F5344CB8AC3E}">
        <p14:creationId xmlns:p14="http://schemas.microsoft.com/office/powerpoint/2010/main" val="262534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pl-PL" smtClean="0"/>
              <a:pPr/>
              <a:t>6</a:t>
            </a:fld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683568" y="2551837"/>
            <a:ext cx="756084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u="sng" dirty="0" smtClean="0"/>
              <a:t>HEUREZA</a:t>
            </a:r>
            <a:endParaRPr lang="pl-PL" sz="2800" b="1" u="sng" dirty="0"/>
          </a:p>
          <a:p>
            <a:r>
              <a:rPr lang="pl-PL" sz="2800" dirty="0" smtClean="0"/>
              <a:t>Jest </a:t>
            </a:r>
            <a:r>
              <a:rPr lang="pl-PL" sz="2800" dirty="0"/>
              <a:t>to metoda stosowana przy każdej analizie filmu. Polega na stwarzaniu takich sytuacji, które pozwalają uczniom na samodzielne rozwiązywanie zadań</a:t>
            </a:r>
            <a:r>
              <a:rPr lang="pl-PL" sz="2800" dirty="0" smtClean="0"/>
              <a:t>.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7242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pl-PL" smtClean="0"/>
              <a:pPr/>
              <a:t>7</a:t>
            </a:fld>
            <a:endParaRPr lang="pl-PL"/>
          </a:p>
        </p:txBody>
      </p:sp>
      <p:sp>
        <p:nvSpPr>
          <p:cNvPr id="3" name="Prostokąt 2"/>
          <p:cNvSpPr/>
          <p:nvPr/>
        </p:nvSpPr>
        <p:spPr>
          <a:xfrm>
            <a:off x="1331640" y="3105835"/>
            <a:ext cx="669674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>
                <a:solidFill>
                  <a:srgbClr val="002060"/>
                </a:solidFill>
              </a:rPr>
              <a:t>WSKAZÓWKA DLA NAUCZYCIELA </a:t>
            </a:r>
          </a:p>
          <a:p>
            <a:r>
              <a:rPr lang="pl-PL" sz="2400" dirty="0" smtClean="0">
                <a:solidFill>
                  <a:srgbClr val="002060"/>
                </a:solidFill>
              </a:rPr>
              <a:t>Przed projekcją warto podać uczniom wskazówki </a:t>
            </a:r>
            <a:r>
              <a:rPr lang="pl-PL" sz="2400" dirty="0" err="1" smtClean="0">
                <a:solidFill>
                  <a:srgbClr val="002060"/>
                </a:solidFill>
              </a:rPr>
              <a:t>analityczno</a:t>
            </a:r>
            <a:r>
              <a:rPr lang="pl-PL" sz="2400" dirty="0" smtClean="0">
                <a:solidFill>
                  <a:srgbClr val="002060"/>
                </a:solidFill>
              </a:rPr>
              <a:t> – interpretacyjne: </a:t>
            </a:r>
          </a:p>
          <a:p>
            <a:r>
              <a:rPr lang="pl-PL" sz="2400" i="1" dirty="0" smtClean="0">
                <a:solidFill>
                  <a:srgbClr val="002060"/>
                </a:solidFill>
              </a:rPr>
              <a:t>Kto? Gdzie? Kiedy? W jakich okolicznościach?</a:t>
            </a:r>
          </a:p>
          <a:p>
            <a:r>
              <a:rPr lang="pl-PL" sz="2400" i="1" dirty="0" smtClean="0">
                <a:solidFill>
                  <a:srgbClr val="002060"/>
                </a:solidFill>
              </a:rPr>
              <a:t>Co się dzieje? Dlaczego?  W jakim celu?</a:t>
            </a:r>
            <a:endParaRPr lang="pl-PL" sz="24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85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pl-PL" smtClean="0"/>
              <a:pPr/>
              <a:t>8</a:t>
            </a:fld>
            <a:endParaRPr lang="pl-PL"/>
          </a:p>
        </p:txBody>
      </p:sp>
      <p:sp>
        <p:nvSpPr>
          <p:cNvPr id="3" name="Prostokąt 2"/>
          <p:cNvSpPr/>
          <p:nvPr/>
        </p:nvSpPr>
        <p:spPr>
          <a:xfrm>
            <a:off x="1259632" y="2274838"/>
            <a:ext cx="68407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u="sng" dirty="0" smtClean="0"/>
              <a:t>DYSKUSJA I DEBATA POPRZEDZONE BURZA MÓZGÓW</a:t>
            </a:r>
          </a:p>
          <a:p>
            <a:endParaRPr lang="pl-PL" sz="2400" dirty="0"/>
          </a:p>
          <a:p>
            <a:r>
              <a:rPr lang="pl-PL" sz="2400" dirty="0" smtClean="0"/>
              <a:t>Młodzież </a:t>
            </a:r>
            <a:r>
              <a:rPr lang="pl-PL" sz="2400" dirty="0"/>
              <a:t>lubi dyskutować i debatować, a wspól­nie obejrzany film jest świetną okazją, by wyrazić swoje zdanie i uzewnętrznić emocje. Każde dzieło, także filmowe, wywołuje różne wrażenia i opinie. Ze zderzenia racji może powstać interesująca debata klasowa</a:t>
            </a:r>
            <a:r>
              <a:rPr lang="pl-PL" sz="2400" dirty="0" smtClean="0"/>
              <a:t>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69463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pl-PL" smtClean="0"/>
              <a:pPr/>
              <a:t>9</a:t>
            </a:fld>
            <a:endParaRPr lang="pl-PL"/>
          </a:p>
        </p:txBody>
      </p:sp>
      <p:sp>
        <p:nvSpPr>
          <p:cNvPr id="3" name="Prostokąt 2"/>
          <p:cNvSpPr/>
          <p:nvPr/>
        </p:nvSpPr>
        <p:spPr>
          <a:xfrm>
            <a:off x="755576" y="2274838"/>
            <a:ext cx="727280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u="sng" dirty="0" smtClean="0"/>
              <a:t>METODA ŚNIEŻNEJ KULI</a:t>
            </a:r>
            <a:endParaRPr lang="pl-PL" sz="2800" b="1" u="sng" dirty="0"/>
          </a:p>
          <a:p>
            <a:r>
              <a:rPr lang="pl-PL" sz="2800" dirty="0" smtClean="0"/>
              <a:t>Jedną </a:t>
            </a:r>
            <a:r>
              <a:rPr lang="pl-PL" sz="2800" dirty="0"/>
              <a:t>z ciekawych metod prowadzenia dysku­sji jest metoda śnieżnej kuli. Pozwala każdemu ucz­niowi na wyrażenie zdania na dany temat i kształci umiejętności uzgadniania stanowisk, negocjowania oraz formułowania myśli</a:t>
            </a:r>
            <a:r>
              <a:rPr lang="pl-PL" sz="2800" dirty="0" smtClean="0"/>
              <a:t>.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50700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!!!_szablon_prezentacji_do_projektu">
  <a:themeElements>
    <a:clrScheme name="Odcienie szarości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Niestandardowy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Mod">
      <a:fillStyleLst>
        <a:solidFill>
          <a:schemeClr val="phClr"/>
        </a:solidFill>
        <a:solidFill>
          <a:schemeClr val="phClr">
            <a:tint val="80000"/>
          </a:schemeClr>
        </a:solidFill>
        <a:solidFill>
          <a:schemeClr val="phClr">
            <a:shade val="30000"/>
            <a:satMod val="150000"/>
          </a:schemeClr>
        </a:solidFill>
      </a:fillStyleLst>
      <a:lnStyleLst>
        <a:ln w="9525" cap="flat" cmpd="sng" algn="ctr">
          <a:solidFill>
            <a:schemeClr val="phClr">
              <a:tint val="90000"/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tint val="90000"/>
            </a:schemeClr>
          </a:solidFill>
          <a:prstDash val="solid"/>
        </a:ln>
        <a:ln w="76200" cap="flat" cmpd="dbl" algn="ctr">
          <a:solidFill>
            <a:schemeClr val="phClr">
              <a:tint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1000" sy="101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50800" dir="5400000" sx="101000" sy="101000" rotWithShape="0">
              <a:srgbClr val="000000">
                <a:alpha val="50000"/>
              </a:srgbClr>
            </a:outerShdw>
            <a:reflection blurRad="12700" stA="30000" endPos="30000" dist="508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 prstMaterial="softmetal">
            <a:bevelT w="63500" h="25400" prst="coolSlant"/>
          </a:sp3d>
        </a:effectStyle>
      </a:effectStyleLst>
      <a:bgFillStyleLst>
        <a:solidFill>
          <a:schemeClr val="phClr">
            <a:satMod val="125000"/>
          </a:schemeClr>
        </a:solidFill>
        <a:solidFill>
          <a:schemeClr val="phClr">
            <a:shade val="30000"/>
            <a:satMod val="150000"/>
          </a:schemeClr>
        </a:solidFill>
        <a:gradFill>
          <a:gsLst>
            <a:gs pos="0">
              <a:schemeClr val="phClr">
                <a:tint val="100000"/>
                <a:shade val="80000"/>
                <a:satMod val="135000"/>
              </a:schemeClr>
            </a:gs>
            <a:gs pos="55000">
              <a:schemeClr val="phClr">
                <a:tint val="70000"/>
                <a:shade val="100000"/>
                <a:satMod val="150000"/>
              </a:schemeClr>
            </a:gs>
            <a:gs pos="100000">
              <a:schemeClr val="phClr">
                <a:tint val="70000"/>
                <a:shade val="10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!!!_szablon_prezentacji_do_projektu</Template>
  <TotalTime>94</TotalTime>
  <Words>563</Words>
  <Application>Microsoft Office PowerPoint</Application>
  <PresentationFormat>Pokaz na ekranie (4:3)</PresentationFormat>
  <Paragraphs>67</Paragraphs>
  <Slides>16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!!!_szablon_prezentacji_do_projektu</vt:lpstr>
      <vt:lpstr>              JAK PRACOWAĆ  Z FILMEM  NA ZAJĘCIACH SZKOLNYCH? – WYBÓR METOD   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OPRAC. BEATA POLANIECKA  na podstawie „Filmoteka szkolna. Materiały pomocnicze”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PRACOWAĆ  Z FILMEM  NA ZAJĘCIACH SZKOLNYCH? – WYBÓR METOD</dc:title>
  <dc:creator>Dyrekcja</dc:creator>
  <cp:lastModifiedBy>Dyrekcja</cp:lastModifiedBy>
  <cp:revision>8</cp:revision>
  <dcterms:created xsi:type="dcterms:W3CDTF">2014-02-19T07:57:39Z</dcterms:created>
  <dcterms:modified xsi:type="dcterms:W3CDTF">2014-02-19T09:32:06Z</dcterms:modified>
</cp:coreProperties>
</file>